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76" r:id="rId3"/>
    <p:sldId id="259" r:id="rId4"/>
    <p:sldId id="257" r:id="rId5"/>
    <p:sldId id="258" r:id="rId6"/>
    <p:sldId id="277" r:id="rId7"/>
    <p:sldId id="279" r:id="rId8"/>
    <p:sldId id="268" r:id="rId9"/>
    <p:sldId id="267" r:id="rId10"/>
    <p:sldId id="280" r:id="rId11"/>
    <p:sldId id="281" r:id="rId12"/>
    <p:sldId id="266" r:id="rId13"/>
    <p:sldId id="261" r:id="rId14"/>
    <p:sldId id="269" r:id="rId15"/>
    <p:sldId id="282" r:id="rId16"/>
    <p:sldId id="290" r:id="rId17"/>
    <p:sldId id="284" r:id="rId18"/>
    <p:sldId id="270" r:id="rId19"/>
    <p:sldId id="286" r:id="rId20"/>
    <p:sldId id="262" r:id="rId21"/>
    <p:sldId id="288" r:id="rId22"/>
    <p:sldId id="287" r:id="rId23"/>
    <p:sldId id="271" r:id="rId24"/>
    <p:sldId id="289" r:id="rId25"/>
    <p:sldId id="263" r:id="rId26"/>
    <p:sldId id="272" r:id="rId27"/>
    <p:sldId id="274" r:id="rId28"/>
    <p:sldId id="264" r:id="rId29"/>
    <p:sldId id="265" r:id="rId30"/>
    <p:sldId id="273" r:id="rId31"/>
    <p:sldId id="260" r:id="rId32"/>
    <p:sldId id="275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>
        <p:scale>
          <a:sx n="112" d="100"/>
          <a:sy n="112" d="100"/>
        </p:scale>
        <p:origin x="-858" y="-1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eg>
</file>

<file path=ppt/media/image5.jp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F4B7A-0182-4E6D-8DCE-39967A9F4ABD}" type="datetimeFigureOut">
              <a:rPr lang="en-US" smtClean="0"/>
              <a:t>6/1/2018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DD9143-773A-4DAE-A231-293A05FDC2D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757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Modelling potential behavior of an agent trying to control the environment</a:t>
            </a:r>
          </a:p>
          <a:p>
            <a:r>
              <a:rPr lang="en-US" dirty="0"/>
              <a:t>Simulation</a:t>
            </a:r>
          </a:p>
          <a:p>
            <a:r>
              <a:rPr lang="en-US" dirty="0"/>
              <a:t>No actual data (yet)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 err="1"/>
              <a:t>Trying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a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</a:t>
            </a:r>
          </a:p>
          <a:p>
            <a:r>
              <a:rPr lang="de-DE" dirty="0"/>
              <a:t>H</a:t>
            </a:r>
            <a:r>
              <a:rPr lang="en-US" dirty="0"/>
              <a:t>ow could we model that?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D9143-773A-4DAE-A231-293A05FDC2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88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</a:t>
            </a:r>
            <a:r>
              <a:rPr lang="en-US" dirty="0" err="1"/>
              <a:t>ction</a:t>
            </a:r>
            <a:r>
              <a:rPr lang="en-US" dirty="0"/>
              <a:t> is purely based on perception.</a:t>
            </a:r>
          </a:p>
          <a:p>
            <a:r>
              <a:rPr lang="de-DE" dirty="0" err="1"/>
              <a:t>Tries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minimize</a:t>
            </a:r>
            <a:r>
              <a:rPr lang="de-DE" dirty="0"/>
              <a:t> </a:t>
            </a:r>
            <a:r>
              <a:rPr lang="de-DE" dirty="0" err="1"/>
              <a:t>surprise</a:t>
            </a:r>
            <a:r>
              <a:rPr lang="de-DE" dirty="0"/>
              <a:t> on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D9143-773A-4DAE-A231-293A05FDC2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23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Modelling potential behavior of an agent trying to control the environment</a:t>
            </a:r>
          </a:p>
          <a:p>
            <a:r>
              <a:rPr lang="en-US" dirty="0"/>
              <a:t>Simulation</a:t>
            </a:r>
          </a:p>
          <a:p>
            <a:r>
              <a:rPr lang="en-US" dirty="0"/>
              <a:t>No actual data (yet)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 err="1"/>
              <a:t>Trying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a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</a:t>
            </a:r>
          </a:p>
          <a:p>
            <a:r>
              <a:rPr lang="de-DE" dirty="0"/>
              <a:t>H</a:t>
            </a:r>
            <a:r>
              <a:rPr lang="en-US" dirty="0"/>
              <a:t>ow could we model that?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D9143-773A-4DAE-A231-293A05FDC2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73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Modelling potential behavior of an agent trying to control the environment</a:t>
            </a:r>
          </a:p>
          <a:p>
            <a:r>
              <a:rPr lang="en-US" dirty="0"/>
              <a:t>Simulation</a:t>
            </a:r>
          </a:p>
          <a:p>
            <a:r>
              <a:rPr lang="en-US" dirty="0"/>
              <a:t>No actual data (yet)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 err="1"/>
              <a:t>Trying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a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</a:t>
            </a:r>
          </a:p>
          <a:p>
            <a:r>
              <a:rPr lang="de-DE" dirty="0"/>
              <a:t>H</a:t>
            </a:r>
            <a:r>
              <a:rPr lang="en-US" dirty="0"/>
              <a:t>ow could we model that?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D9143-773A-4DAE-A231-293A05FDC2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367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=</a:t>
            </a:r>
            <a:r>
              <a:rPr lang="en-US" dirty="0"/>
              <a:t>&gt; more generally: deviations from “standard” self-efficacy feeling</a:t>
            </a:r>
            <a:endParaRPr lang="de-DE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D9143-773A-4DAE-A231-293A05FDC2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217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weakness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HGF: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walks</a:t>
            </a:r>
            <a:r>
              <a:rPr lang="de-DE" dirty="0"/>
              <a:t>?</a:t>
            </a:r>
          </a:p>
          <a:p>
            <a:pPr lvl="1"/>
            <a:r>
              <a:rPr lang="de-DE" dirty="0"/>
              <a:t>Real </a:t>
            </a:r>
            <a:r>
              <a:rPr lang="de-DE" dirty="0" err="1"/>
              <a:t>models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and </a:t>
            </a:r>
            <a:r>
              <a:rPr lang="de-DE" dirty="0" err="1"/>
              <a:t>more</a:t>
            </a:r>
            <a:r>
              <a:rPr lang="de-DE" dirty="0"/>
              <a:t> and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layers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D9143-773A-4DAE-A231-293A05FDC2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13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Self-</a:t>
            </a:r>
            <a:r>
              <a:rPr lang="de-DE" dirty="0" err="1"/>
              <a:t>efficacy</a:t>
            </a:r>
            <a:r>
              <a:rPr lang="de-DE" dirty="0"/>
              <a:t> </a:t>
            </a:r>
            <a:r>
              <a:rPr lang="de-DE" dirty="0" err="1"/>
              <a:t>ratings</a:t>
            </a:r>
            <a:r>
              <a:rPr lang="de-DE" dirty="0"/>
              <a:t> on a simple </a:t>
            </a:r>
            <a:r>
              <a:rPr lang="de-DE" dirty="0" err="1"/>
              <a:t>task</a:t>
            </a:r>
            <a:endParaRPr lang="de-DE" dirty="0"/>
          </a:p>
          <a:p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D9143-773A-4DAE-A231-293A05FDC2D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99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F46709-6659-4F09-944B-67114E026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137CA2-1CB1-4CA7-A896-3090E2169F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479627-36F4-47B2-9D0A-9009FF7ED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B84C6CC-2AC4-4639-B942-BA60B1B32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593FE0-88E6-4FFD-82A5-9A4F2D63E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6935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990C6E-DB2D-4AF6-9D99-A5834C1A4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A0A7E1F-350E-44B3-9C74-1788847EE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CB8D94-9338-4242-AB18-497B88A62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D9CEA2-61FD-4975-890D-6708040BC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6C44CE-05D5-4130-ADF9-6EA74B5EF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915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BACED05-8B86-47E9-8269-ED17E8870C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87F521-9718-4B74-B020-0C43E2C9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734C2A-0337-42D1-9349-9FE6C3EE8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8CFE41-1042-4B27-946C-02D16EC3A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AC2A2C-E3E3-41C3-933D-E2EC5970D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2626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86B6D4-3034-4441-8E07-6FDB81E92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250E1A-0244-43DA-B119-7398647C3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799F27-23BB-4D28-8E0A-75EC5362F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5FD6FB-4DAF-4162-902D-DF9E875AD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11A4AE-90D8-4D1B-BBDD-8D8D9DF73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0281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EBEF49-E249-4157-9EE2-C5ECCE494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06A339-54D3-4B6E-A396-0E966A126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0D58C8-A22C-4C0D-A15C-5BFF4BF7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057748-8B77-4493-8DFA-0490067B7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3CB265-1E17-42FA-87F7-A35D2F491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6274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389EDC-F217-4CDA-83B6-632E35110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32A4E3-C7CF-4123-97B5-4C3B0D3260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A071572-002F-4964-9521-4E7CBEAC6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7C6E0D-9832-4FBA-8A22-FF26AD519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779503-410C-4C06-8208-69A50279C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527E68E-C473-4A06-B50F-0B546AD29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811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8EC8C5-C370-4991-874F-A98C37443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6CCC10-7D62-4814-AB20-B52DC6AC1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AEF7EE1-5F66-4D82-9172-8220A0955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D35AF60-0B48-4F62-9A9A-C3F0B0F50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F5B8AD7-31C8-4DE3-A54C-71681040F6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517E06D-7A50-4B9A-8706-74AE1D567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54926A7-F131-4A4E-9D07-31B076A3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BFCA718-7D55-4E73-B797-3EA37F939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7435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8FACBF-6AF3-43CC-97AD-A0A9E3F65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E9D03D-A22B-48DF-914F-298383B5F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56E3061-EF84-4890-A14A-BAD643B42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1B4FE1D-8FED-4DB3-B4D4-9C01A787B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72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167C7C5-AB1D-48F6-9B93-0120C88F0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4F7D86B-BCCE-42E5-9751-7A9ECFB07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1832F7E-20C8-4A0B-9290-7B1890A10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30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10A81B-3BD6-4F7B-A0E4-B174A2A30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1C1FC2-B06A-4890-90F8-9379D2E26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A112479-EC77-4B76-8934-0062B88ED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DB35766-2320-4D62-ABE3-F77C85644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A9C106-EC04-4094-AC06-335184677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E97A60C-AC45-4468-BCD8-B366EDA0F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5256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A4F29-CA73-4A3E-9237-A17417C2A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1C4E244-C25F-48DB-B8B8-363D708BB4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B8998C-AB95-49F0-8F56-7DD07EAAB7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F8E9A85-94A0-4107-9F67-7182A5DC8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04C22E4-FE99-464F-8DD7-56AEBE1EE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99F1BC4-5B4B-4113-B1BB-7DEDFB479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7910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7052CB0-7BF1-400E-853C-1134FF8E2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4C6DC6-E5C5-48F0-82CB-9D56C09F6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47C167-CAFF-4579-B2E3-96149DCB2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AACE2-090E-4B0C-9EE8-5F630C2221CE}" type="datetimeFigureOut">
              <a:rPr lang="de-DE" smtClean="0"/>
              <a:t>01.06.2018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1F2DE7-DAA3-4764-8B0F-653B7E6A47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CDEC10-5695-42E7-B0C4-7D24B1985C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0B43D-EBB5-4CBC-9EB5-4F2B30D2F8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0357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image" Target="../media/image60.png"/><Relationship Id="rId7" Type="http://schemas.openxmlformats.org/officeDocument/2006/relationships/image" Target="../media/image10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11" Type="http://schemas.openxmlformats.org/officeDocument/2006/relationships/image" Target="../media/image14.png"/><Relationship Id="rId5" Type="http://schemas.openxmlformats.org/officeDocument/2006/relationships/image" Target="../media/image80.png"/><Relationship Id="rId10" Type="http://schemas.openxmlformats.org/officeDocument/2006/relationships/image" Target="../media/image13.png"/><Relationship Id="rId4" Type="http://schemas.openxmlformats.org/officeDocument/2006/relationships/image" Target="../media/image70.png"/><Relationship Id="rId9" Type="http://schemas.openxmlformats.org/officeDocument/2006/relationships/image" Target="../media/image1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:Paulinerkirche_(G%C3%B6ttingen)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B32BE8-B07B-463E-9DE6-7F8E65A3DF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Action in a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environment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DDC44C2-22BC-484F-BBCC-C8C7028507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Translational </a:t>
            </a:r>
            <a:r>
              <a:rPr lang="de-DE" dirty="0" err="1"/>
              <a:t>Neuromodelling</a:t>
            </a:r>
            <a:endParaRPr lang="de-DE" dirty="0"/>
          </a:p>
          <a:p>
            <a:r>
              <a:rPr lang="de-DE" dirty="0"/>
              <a:t>1.6.18</a:t>
            </a:r>
          </a:p>
          <a:p>
            <a:r>
              <a:rPr lang="de-DE" dirty="0"/>
              <a:t>Jasmine </a:t>
            </a:r>
            <a:r>
              <a:rPr lang="de-DE" dirty="0" err="1"/>
              <a:t>Belfrage</a:t>
            </a:r>
            <a:r>
              <a:rPr lang="de-DE" dirty="0"/>
              <a:t>, Ignacio Iturralde, Marcel Graetz</a:t>
            </a:r>
          </a:p>
        </p:txBody>
      </p:sp>
    </p:spTree>
    <p:extLst>
      <p:ext uri="{BB962C8B-B14F-4D97-AF65-F5344CB8AC3E}">
        <p14:creationId xmlns:p14="http://schemas.microsoft.com/office/powerpoint/2010/main" val="1907328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BBDBACF4-29F3-4C0F-9725-E81308A88868}"/>
                  </a:ext>
                </a:extLst>
              </p:cNvPr>
              <p:cNvSpPr/>
              <p:nvPr/>
            </p:nvSpPr>
            <p:spPr>
              <a:xfrm>
                <a:off x="5626003" y="3643640"/>
                <a:ext cx="560176" cy="502593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</m:oMath>
                  </m:oMathPara>
                </a14:m>
                <a:endParaRPr lang="en-US" sz="6600" dirty="0"/>
              </a:p>
            </p:txBody>
          </p:sp>
        </mc:Choice>
        <mc:Fallback xmlns="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BBDBACF4-29F3-4C0F-9725-E81308A888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6003" y="3643640"/>
                <a:ext cx="560176" cy="502593"/>
              </a:xfrm>
              <a:prstGeom prst="rect">
                <a:avLst/>
              </a:prstGeom>
              <a:blipFill>
                <a:blip r:embed="rId3"/>
                <a:stretch>
                  <a:fillRect l="-10638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7D1DF044-8C90-4122-A317-07C0664DA8EA}"/>
              </a:ext>
            </a:extLst>
          </p:cNvPr>
          <p:cNvSpPr/>
          <p:nvPr/>
        </p:nvSpPr>
        <p:spPr>
          <a:xfrm>
            <a:off x="6365900" y="2300870"/>
            <a:ext cx="5374718" cy="890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dirty="0"/>
              <a:t>   </a:t>
            </a:r>
            <a:r>
              <a:rPr lang="de-DE" dirty="0" err="1"/>
              <a:t>agent</a:t>
            </a:r>
            <a:endParaRPr lang="en-US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A8B71ECF-FC81-4603-8127-40EC842B61F6}"/>
              </a:ext>
            </a:extLst>
          </p:cNvPr>
          <p:cNvSpPr/>
          <p:nvPr/>
        </p:nvSpPr>
        <p:spPr>
          <a:xfrm>
            <a:off x="6365898" y="4904793"/>
            <a:ext cx="5374719" cy="890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dirty="0" err="1"/>
              <a:t>environment</a:t>
            </a:r>
            <a:endParaRPr lang="en-US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E124FCC7-13EA-416E-920B-67AD2A3CD6D1}"/>
              </a:ext>
            </a:extLst>
          </p:cNvPr>
          <p:cNvCxnSpPr>
            <a:cxnSpLocks/>
            <a:stCxn id="10" idx="1"/>
            <a:endCxn id="15" idx="3"/>
          </p:cNvCxnSpPr>
          <p:nvPr/>
        </p:nvCxnSpPr>
        <p:spPr>
          <a:xfrm flipH="1" flipV="1">
            <a:off x="8388097" y="2975236"/>
            <a:ext cx="13075" cy="2145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Ellipse 9">
            <a:extLst>
              <a:ext uri="{FF2B5EF4-FFF2-40B4-BE49-F238E27FC236}">
                <a16:creationId xmlns:a16="http://schemas.microsoft.com/office/drawing/2014/main" id="{BB785608-D1C9-4919-A288-61471F4B19EA}"/>
              </a:ext>
            </a:extLst>
          </p:cNvPr>
          <p:cNvSpPr/>
          <p:nvPr/>
        </p:nvSpPr>
        <p:spPr>
          <a:xfrm>
            <a:off x="8208604" y="5029923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variable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interest</a:t>
            </a:r>
            <a:endParaRPr lang="en-US" sz="14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1BB4096-00A3-408C-9C9B-CEFA8E6B4360}"/>
              </a:ext>
            </a:extLst>
          </p:cNvPr>
          <p:cNvSpPr txBox="1"/>
          <p:nvPr/>
        </p:nvSpPr>
        <p:spPr>
          <a:xfrm>
            <a:off x="7177509" y="3825743"/>
            <a:ext cx="1343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noisy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en-US" dirty="0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EF643975-4560-46DA-B995-1597E2DA8F70}"/>
              </a:ext>
            </a:extLst>
          </p:cNvPr>
          <p:cNvSpPr/>
          <p:nvPr/>
        </p:nvSpPr>
        <p:spPr>
          <a:xfrm>
            <a:off x="8195529" y="2443045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internal </a:t>
            </a:r>
            <a:r>
              <a:rPr lang="de-DE" sz="1400" dirty="0" err="1"/>
              <a:t>model</a:t>
            </a:r>
            <a:endParaRPr lang="en-US" sz="1400" dirty="0"/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F9143398-38A2-403A-80F3-049CE3086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Problems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3F33EF8-9AD9-4FBD-A9F8-7FFFB33A2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75212"/>
            <a:ext cx="3163573" cy="3000048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AE763E9B-9953-4286-AA7A-F3CC8166FB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685" y="4464126"/>
            <a:ext cx="3619500" cy="1755093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E3A5FF4D-96B0-4F43-99DB-F1B230EB94CD}"/>
              </a:ext>
            </a:extLst>
          </p:cNvPr>
          <p:cNvSpPr/>
          <p:nvPr/>
        </p:nvSpPr>
        <p:spPr>
          <a:xfrm>
            <a:off x="1022357" y="6219219"/>
            <a:ext cx="3088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Illustration from Stefan </a:t>
            </a:r>
            <a:r>
              <a:rPr lang="en-US" dirty="0" err="1"/>
              <a:t>Frässle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4832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FA523CC6-0209-47CE-AF35-9912661C34A6}"/>
              </a:ext>
            </a:extLst>
          </p:cNvPr>
          <p:cNvSpPr/>
          <p:nvPr/>
        </p:nvSpPr>
        <p:spPr>
          <a:xfrm>
            <a:off x="1061855" y="1943409"/>
            <a:ext cx="10068289" cy="12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2400" dirty="0"/>
              <a:t>   </a:t>
            </a:r>
            <a:r>
              <a:rPr lang="de-DE" sz="2400" dirty="0" err="1"/>
              <a:t>agent</a:t>
            </a:r>
            <a:endParaRPr lang="en-US" sz="2400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B455BF4D-288B-44B9-B778-C49FC644014F}"/>
              </a:ext>
            </a:extLst>
          </p:cNvPr>
          <p:cNvSpPr/>
          <p:nvPr/>
        </p:nvSpPr>
        <p:spPr>
          <a:xfrm>
            <a:off x="3255951" y="2160642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internal </a:t>
            </a:r>
            <a:r>
              <a:rPr lang="de-DE" dirty="0" err="1"/>
              <a:t>model</a:t>
            </a:r>
            <a:endParaRPr lang="en-US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2B6CADC-4F45-48F3-82C0-3F9045A8EDEC}"/>
              </a:ext>
            </a:extLst>
          </p:cNvPr>
          <p:cNvSpPr/>
          <p:nvPr/>
        </p:nvSpPr>
        <p:spPr>
          <a:xfrm>
            <a:off x="1061856" y="4547332"/>
            <a:ext cx="10068288" cy="12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2400" dirty="0" err="1"/>
              <a:t>environment</a:t>
            </a:r>
            <a:endParaRPr lang="en-US" sz="24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E2399E4-0113-4AF1-9B41-89CAD70431CB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4282033" y="3119010"/>
            <a:ext cx="864762" cy="1751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62F876F7-54ED-42D5-92FC-42C8BE3F6331}"/>
              </a:ext>
            </a:extLst>
          </p:cNvPr>
          <p:cNvCxnSpPr>
            <a:cxnSpLocks/>
            <a:endCxn id="9" idx="7"/>
          </p:cNvCxnSpPr>
          <p:nvPr/>
        </p:nvCxnSpPr>
        <p:spPr>
          <a:xfrm flipH="1">
            <a:off x="6597895" y="3119010"/>
            <a:ext cx="864762" cy="1751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Ellipse 8">
            <a:extLst>
              <a:ext uri="{FF2B5EF4-FFF2-40B4-BE49-F238E27FC236}">
                <a16:creationId xmlns:a16="http://schemas.microsoft.com/office/drawing/2014/main" id="{DCDCA926-391C-43F0-9689-764A99D4A355}"/>
              </a:ext>
            </a:extLst>
          </p:cNvPr>
          <p:cNvSpPr/>
          <p:nvPr/>
        </p:nvSpPr>
        <p:spPr>
          <a:xfrm>
            <a:off x="4846263" y="4729737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variable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interest</a:t>
            </a:r>
            <a:endParaRPr lang="en-US" dirty="0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EE718F82-B544-4EB4-8300-3CFE9875A44F}"/>
              </a:ext>
            </a:extLst>
          </p:cNvPr>
          <p:cNvSpPr/>
          <p:nvPr/>
        </p:nvSpPr>
        <p:spPr>
          <a:xfrm>
            <a:off x="8360770" y="4729737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external </a:t>
            </a:r>
            <a:r>
              <a:rPr lang="de-DE" dirty="0" err="1"/>
              <a:t>factors</a:t>
            </a:r>
            <a:endParaRPr lang="en-US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E12C593-6E42-42B1-B71B-33805F0F81B4}"/>
              </a:ext>
            </a:extLst>
          </p:cNvPr>
          <p:cNvCxnSpPr>
            <a:cxnSpLocks/>
            <a:stCxn id="10" idx="2"/>
            <a:endCxn id="9" idx="6"/>
          </p:cNvCxnSpPr>
          <p:nvPr/>
        </p:nvCxnSpPr>
        <p:spPr>
          <a:xfrm flipH="1">
            <a:off x="6898427" y="5208921"/>
            <a:ext cx="14623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F746867D-809B-42C3-AF6E-B706ACF9BA74}"/>
              </a:ext>
            </a:extLst>
          </p:cNvPr>
          <p:cNvSpPr txBox="1"/>
          <p:nvPr/>
        </p:nvSpPr>
        <p:spPr>
          <a:xfrm>
            <a:off x="3074467" y="3771369"/>
            <a:ext cx="1389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noisy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en-US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7480A43-B4F9-4A2C-94D2-B2EC68F47BF4}"/>
              </a:ext>
            </a:extLst>
          </p:cNvPr>
          <p:cNvSpPr txBox="1"/>
          <p:nvPr/>
        </p:nvSpPr>
        <p:spPr>
          <a:xfrm>
            <a:off x="7441164" y="3790019"/>
            <a:ext cx="165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action</a:t>
            </a:r>
            <a:r>
              <a:rPr lang="de-DE" dirty="0"/>
              <a:t>/</a:t>
            </a:r>
            <a:r>
              <a:rPr lang="de-DE" dirty="0" err="1"/>
              <a:t>control</a:t>
            </a:r>
            <a:endParaRPr lang="en-US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FDC3B85-C157-4467-979C-429DB5A8A721}"/>
              </a:ext>
            </a:extLst>
          </p:cNvPr>
          <p:cNvSpPr/>
          <p:nvPr/>
        </p:nvSpPr>
        <p:spPr>
          <a:xfrm>
            <a:off x="6448742" y="2160642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en-US" dirty="0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EB869BB7-DA5F-4801-AEC5-46EF64A4B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F</a:t>
            </a:r>
            <a:r>
              <a:rPr lang="en-US" dirty="0" err="1"/>
              <a:t>irst</a:t>
            </a:r>
            <a:r>
              <a:rPr lang="en-US" dirty="0"/>
              <a:t> solution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6BDFB680-1909-4717-8338-1240C4D793F0}"/>
              </a:ext>
            </a:extLst>
          </p:cNvPr>
          <p:cNvCxnSpPr>
            <a:cxnSpLocks/>
            <a:stCxn id="9" idx="0"/>
            <a:endCxn id="14" idx="3"/>
          </p:cNvCxnSpPr>
          <p:nvPr/>
        </p:nvCxnSpPr>
        <p:spPr>
          <a:xfrm flipV="1">
            <a:off x="5872345" y="2978660"/>
            <a:ext cx="876929" cy="1751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590C8954-CEE6-44AF-9885-5336F49B9BB3}"/>
              </a:ext>
            </a:extLst>
          </p:cNvPr>
          <p:cNvSpPr txBox="1"/>
          <p:nvPr/>
        </p:nvSpPr>
        <p:spPr>
          <a:xfrm>
            <a:off x="5602736" y="3784929"/>
            <a:ext cx="1389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noisy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819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4EAB7-2CB2-4DA0-99DE-F64D40C3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this kind of learning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01568B-DC0B-48BB-80E3-99DDF0243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Only</a:t>
            </a:r>
            <a:r>
              <a:rPr lang="de-DE" dirty="0"/>
              <a:t> adaptive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stable</a:t>
            </a:r>
            <a:r>
              <a:rPr lang="de-DE" dirty="0"/>
              <a:t> </a:t>
            </a:r>
            <a:r>
              <a:rPr lang="de-DE" dirty="0" err="1"/>
              <a:t>environments</a:t>
            </a:r>
            <a:endParaRPr lang="de-DE" dirty="0"/>
          </a:p>
          <a:p>
            <a:r>
              <a:rPr lang="de-DE" dirty="0"/>
              <a:t>Precision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prior</a:t>
            </a:r>
            <a:r>
              <a:rPr lang="de-DE" dirty="0"/>
              <a:t> belief </a:t>
            </a:r>
            <a:r>
              <a:rPr lang="de-DE" dirty="0" err="1"/>
              <a:t>increases</a:t>
            </a:r>
            <a:r>
              <a:rPr lang="de-DE" dirty="0"/>
              <a:t> </a:t>
            </a:r>
            <a:r>
              <a:rPr lang="de-DE" dirty="0" err="1"/>
              <a:t>monotonically</a:t>
            </a:r>
            <a:endParaRPr lang="de-DE" dirty="0"/>
          </a:p>
          <a:p>
            <a:r>
              <a:rPr lang="de-DE" dirty="0"/>
              <a:t>Not adaptive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 </a:t>
            </a:r>
            <a:r>
              <a:rPr lang="de-DE" dirty="0" err="1"/>
              <a:t>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711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08348B14-A176-41C8-A311-34FB20E9787E}"/>
              </a:ext>
            </a:extLst>
          </p:cNvPr>
          <p:cNvSpPr txBox="1">
            <a:spLocks/>
          </p:cNvSpPr>
          <p:nvPr/>
        </p:nvSpPr>
        <p:spPr>
          <a:xfrm>
            <a:off x="1524000" y="193206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dirty="0"/>
              <a:t>In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framework</a:t>
            </a:r>
            <a:r>
              <a:rPr lang="de-DE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05613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2A645F4-C7C2-4299-821B-0B48FC7E2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588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FDB78-22B7-4FE6-8584-D9F655353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Advantage</a:t>
            </a:r>
            <a:endParaRPr lang="en-US" dirty="0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F62C9010-3104-4D03-AC96-EBC77E567FFB}"/>
              </a:ext>
            </a:extLst>
          </p:cNvPr>
          <p:cNvSpPr/>
          <p:nvPr/>
        </p:nvSpPr>
        <p:spPr>
          <a:xfrm>
            <a:off x="6631146" y="2272950"/>
            <a:ext cx="5374718" cy="890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dirty="0"/>
              <a:t>   </a:t>
            </a:r>
            <a:r>
              <a:rPr lang="de-DE" dirty="0" err="1"/>
              <a:t>agent</a:t>
            </a:r>
            <a:endParaRPr lang="en-US" dirty="0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C1228FFC-22F7-49C3-B801-A2CEC68D3DFE}"/>
              </a:ext>
            </a:extLst>
          </p:cNvPr>
          <p:cNvSpPr/>
          <p:nvPr/>
        </p:nvSpPr>
        <p:spPr>
          <a:xfrm>
            <a:off x="6631144" y="4876873"/>
            <a:ext cx="5374719" cy="890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dirty="0" err="1"/>
              <a:t>environment</a:t>
            </a:r>
            <a:endParaRPr lang="en-US" dirty="0"/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48EC02C8-B871-4814-8C67-07B72EB95B27}"/>
              </a:ext>
            </a:extLst>
          </p:cNvPr>
          <p:cNvCxnSpPr>
            <a:cxnSpLocks/>
            <a:stCxn id="8" idx="1"/>
            <a:endCxn id="13" idx="3"/>
          </p:cNvCxnSpPr>
          <p:nvPr/>
        </p:nvCxnSpPr>
        <p:spPr>
          <a:xfrm flipH="1" flipV="1">
            <a:off x="8653343" y="2947316"/>
            <a:ext cx="13075" cy="2145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Ellipse 7">
            <a:extLst>
              <a:ext uri="{FF2B5EF4-FFF2-40B4-BE49-F238E27FC236}">
                <a16:creationId xmlns:a16="http://schemas.microsoft.com/office/drawing/2014/main" id="{40086EAA-7BB4-4A52-A361-3D9FBD3580E3}"/>
              </a:ext>
            </a:extLst>
          </p:cNvPr>
          <p:cNvSpPr/>
          <p:nvPr/>
        </p:nvSpPr>
        <p:spPr>
          <a:xfrm>
            <a:off x="8473850" y="5002003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variable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interest</a:t>
            </a:r>
            <a:endParaRPr lang="en-US" sz="1400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EE75E93E-6C0B-489D-975A-C8F0B1507E62}"/>
              </a:ext>
            </a:extLst>
          </p:cNvPr>
          <p:cNvSpPr/>
          <p:nvPr/>
        </p:nvSpPr>
        <p:spPr>
          <a:xfrm>
            <a:off x="10308613" y="5002003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external </a:t>
            </a:r>
            <a:r>
              <a:rPr lang="de-DE" sz="1400" dirty="0" err="1"/>
              <a:t>factors</a:t>
            </a:r>
            <a:endParaRPr lang="en-US" sz="1400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9A6708E9-C177-4523-9D1F-9D037FC21EAD}"/>
              </a:ext>
            </a:extLst>
          </p:cNvPr>
          <p:cNvCxnSpPr>
            <a:cxnSpLocks/>
            <a:stCxn id="9" idx="2"/>
            <a:endCxn id="8" idx="6"/>
          </p:cNvCxnSpPr>
          <p:nvPr/>
        </p:nvCxnSpPr>
        <p:spPr>
          <a:xfrm flipH="1">
            <a:off x="9788785" y="5313753"/>
            <a:ext cx="5198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1337D5F5-726A-4144-A7C0-F20CEBBF6C7F}"/>
              </a:ext>
            </a:extLst>
          </p:cNvPr>
          <p:cNvSpPr txBox="1"/>
          <p:nvPr/>
        </p:nvSpPr>
        <p:spPr>
          <a:xfrm>
            <a:off x="7442755" y="3797823"/>
            <a:ext cx="1343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noisy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en-US" dirty="0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06200E0C-4130-4374-9907-490410727FAA}"/>
              </a:ext>
            </a:extLst>
          </p:cNvPr>
          <p:cNvSpPr/>
          <p:nvPr/>
        </p:nvSpPr>
        <p:spPr>
          <a:xfrm>
            <a:off x="8460775" y="2415125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internal </a:t>
            </a:r>
            <a:r>
              <a:rPr lang="de-DE" sz="1400" dirty="0" err="1"/>
              <a:t>model</a:t>
            </a:r>
            <a:endParaRPr 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hteck 13">
                <a:extLst>
                  <a:ext uri="{FF2B5EF4-FFF2-40B4-BE49-F238E27FC236}">
                    <a16:creationId xmlns:a16="http://schemas.microsoft.com/office/drawing/2014/main" id="{D3C09882-D00D-47DD-89DF-E4733637BDD0}"/>
                  </a:ext>
                </a:extLst>
              </p:cNvPr>
              <p:cNvSpPr/>
              <p:nvPr/>
            </p:nvSpPr>
            <p:spPr>
              <a:xfrm>
                <a:off x="5626003" y="3643640"/>
                <a:ext cx="560176" cy="502593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</m:oMath>
                  </m:oMathPara>
                </a14:m>
                <a:endParaRPr lang="en-US" sz="6600" dirty="0"/>
              </a:p>
            </p:txBody>
          </p:sp>
        </mc:Choice>
        <mc:Fallback xmlns="">
          <p:sp>
            <p:nvSpPr>
              <p:cNvPr id="14" name="Rechteck 13">
                <a:extLst>
                  <a:ext uri="{FF2B5EF4-FFF2-40B4-BE49-F238E27FC236}">
                    <a16:creationId xmlns:a16="http://schemas.microsoft.com/office/drawing/2014/main" id="{D3C09882-D00D-47DD-89DF-E4733637BD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6003" y="3643640"/>
                <a:ext cx="560176" cy="502593"/>
              </a:xfrm>
              <a:prstGeom prst="rect">
                <a:avLst/>
              </a:prstGeom>
              <a:blipFill>
                <a:blip r:embed="rId2"/>
                <a:stretch>
                  <a:fillRect l="-10638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feld 14">
            <a:extLst>
              <a:ext uri="{FF2B5EF4-FFF2-40B4-BE49-F238E27FC236}">
                <a16:creationId xmlns:a16="http://schemas.microsoft.com/office/drawing/2014/main" id="{62F50F97-87EA-4526-9604-5ACA48692336}"/>
              </a:ext>
            </a:extLst>
          </p:cNvPr>
          <p:cNvSpPr txBox="1"/>
          <p:nvPr/>
        </p:nvSpPr>
        <p:spPr>
          <a:xfrm>
            <a:off x="2010284" y="3540993"/>
            <a:ext cx="18794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HGF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058049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BBDBACF4-29F3-4C0F-9725-E81308A88868}"/>
                  </a:ext>
                </a:extLst>
              </p:cNvPr>
              <p:cNvSpPr/>
              <p:nvPr/>
            </p:nvSpPr>
            <p:spPr>
              <a:xfrm>
                <a:off x="5626003" y="3643640"/>
                <a:ext cx="560176" cy="502593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</m:oMath>
                  </m:oMathPara>
                </a14:m>
                <a:endParaRPr lang="en-US" sz="6600" dirty="0"/>
              </a:p>
            </p:txBody>
          </p:sp>
        </mc:Choice>
        <mc:Fallback xmlns="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BBDBACF4-29F3-4C0F-9725-E81308A888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6003" y="3643640"/>
                <a:ext cx="560176" cy="502593"/>
              </a:xfrm>
              <a:prstGeom prst="rect">
                <a:avLst/>
              </a:prstGeom>
              <a:blipFill>
                <a:blip r:embed="rId3"/>
                <a:stretch>
                  <a:fillRect l="-10638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7D1DF044-8C90-4122-A317-07C0664DA8EA}"/>
              </a:ext>
            </a:extLst>
          </p:cNvPr>
          <p:cNvSpPr/>
          <p:nvPr/>
        </p:nvSpPr>
        <p:spPr>
          <a:xfrm>
            <a:off x="6365900" y="2300870"/>
            <a:ext cx="5374718" cy="890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dirty="0"/>
              <a:t>   </a:t>
            </a:r>
            <a:r>
              <a:rPr lang="de-DE" dirty="0" err="1"/>
              <a:t>agent</a:t>
            </a:r>
            <a:endParaRPr lang="en-US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A8B71ECF-FC81-4603-8127-40EC842B61F6}"/>
              </a:ext>
            </a:extLst>
          </p:cNvPr>
          <p:cNvSpPr/>
          <p:nvPr/>
        </p:nvSpPr>
        <p:spPr>
          <a:xfrm>
            <a:off x="6365898" y="4904793"/>
            <a:ext cx="5374719" cy="890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dirty="0" err="1"/>
              <a:t>environment</a:t>
            </a:r>
            <a:endParaRPr lang="en-US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E124FCC7-13EA-416E-920B-67AD2A3CD6D1}"/>
              </a:ext>
            </a:extLst>
          </p:cNvPr>
          <p:cNvCxnSpPr>
            <a:cxnSpLocks/>
            <a:stCxn id="10" idx="1"/>
            <a:endCxn id="15" idx="3"/>
          </p:cNvCxnSpPr>
          <p:nvPr/>
        </p:nvCxnSpPr>
        <p:spPr>
          <a:xfrm flipH="1" flipV="1">
            <a:off x="8388097" y="2975236"/>
            <a:ext cx="13075" cy="2145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Ellipse 9">
            <a:extLst>
              <a:ext uri="{FF2B5EF4-FFF2-40B4-BE49-F238E27FC236}">
                <a16:creationId xmlns:a16="http://schemas.microsoft.com/office/drawing/2014/main" id="{BB785608-D1C9-4919-A288-61471F4B19EA}"/>
              </a:ext>
            </a:extLst>
          </p:cNvPr>
          <p:cNvSpPr/>
          <p:nvPr/>
        </p:nvSpPr>
        <p:spPr>
          <a:xfrm>
            <a:off x="8208604" y="5029923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variable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interest</a:t>
            </a:r>
            <a:endParaRPr lang="en-US" sz="14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1BB4096-00A3-408C-9C9B-CEFA8E6B4360}"/>
              </a:ext>
            </a:extLst>
          </p:cNvPr>
          <p:cNvSpPr txBox="1"/>
          <p:nvPr/>
        </p:nvSpPr>
        <p:spPr>
          <a:xfrm>
            <a:off x="7177509" y="3825743"/>
            <a:ext cx="1343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noisy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en-US" dirty="0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EF643975-4560-46DA-B995-1597E2DA8F70}"/>
              </a:ext>
            </a:extLst>
          </p:cNvPr>
          <p:cNvSpPr/>
          <p:nvPr/>
        </p:nvSpPr>
        <p:spPr>
          <a:xfrm>
            <a:off x="8195529" y="2443045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internal </a:t>
            </a:r>
            <a:r>
              <a:rPr lang="de-DE" sz="1400" dirty="0" err="1"/>
              <a:t>model</a:t>
            </a:r>
            <a:endParaRPr lang="en-US" sz="1400" dirty="0"/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F9143398-38A2-403A-80F3-049CE3086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Reminder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3F33EF8-9AD9-4FBD-A9F8-7FFFB33A2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75212"/>
            <a:ext cx="3163573" cy="3000048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AE763E9B-9953-4286-AA7A-F3CC8166FB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685" y="4464126"/>
            <a:ext cx="3619500" cy="1755093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E3A5FF4D-96B0-4F43-99DB-F1B230EB94CD}"/>
              </a:ext>
            </a:extLst>
          </p:cNvPr>
          <p:cNvSpPr/>
          <p:nvPr/>
        </p:nvSpPr>
        <p:spPr>
          <a:xfrm>
            <a:off x="1022357" y="6219219"/>
            <a:ext cx="3088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Illustration from Stefan </a:t>
            </a:r>
            <a:r>
              <a:rPr lang="en-US" dirty="0" err="1"/>
              <a:t>Frässle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4574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2A645F4-C7C2-4299-821B-0B48FC7E2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641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5B99FD-F3DF-4327-BD8F-177615EC3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:</a:t>
            </a:r>
            <a:endParaRPr lang="en-US" dirty="0"/>
          </a:p>
        </p:txBody>
      </p: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24F5451E-C9CF-459A-8998-6853328EC5B8}"/>
              </a:ext>
            </a:extLst>
          </p:cNvPr>
          <p:cNvGrpSpPr/>
          <p:nvPr/>
        </p:nvGrpSpPr>
        <p:grpSpPr>
          <a:xfrm>
            <a:off x="4032357" y="1027906"/>
            <a:ext cx="3384380" cy="5050323"/>
            <a:chOff x="4722280" y="1092834"/>
            <a:chExt cx="3384380" cy="505032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Ellipse 3">
                  <a:extLst>
                    <a:ext uri="{FF2B5EF4-FFF2-40B4-BE49-F238E27FC236}">
                      <a16:creationId xmlns:a16="http://schemas.microsoft.com/office/drawing/2014/main" id="{F0971668-2C4B-4D7E-8A89-26419939CD89}"/>
                    </a:ext>
                  </a:extLst>
                </p:cNvPr>
                <p:cNvSpPr/>
                <p:nvPr/>
              </p:nvSpPr>
              <p:spPr>
                <a:xfrm>
                  <a:off x="4722280" y="1092834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4" name="Ellipse 3">
                  <a:extLst>
                    <a:ext uri="{FF2B5EF4-FFF2-40B4-BE49-F238E27FC236}">
                      <a16:creationId xmlns:a16="http://schemas.microsoft.com/office/drawing/2014/main" id="{F0971668-2C4B-4D7E-8A89-26419939CD8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22280" y="1092834"/>
                  <a:ext cx="720000" cy="720000"/>
                </a:xfrm>
                <a:prstGeom prst="ellipse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Ellipse 8">
                  <a:extLst>
                    <a:ext uri="{FF2B5EF4-FFF2-40B4-BE49-F238E27FC236}">
                      <a16:creationId xmlns:a16="http://schemas.microsoft.com/office/drawing/2014/main" id="{C22D8A2D-ECA8-4871-8871-CD0DC83B9572}"/>
                    </a:ext>
                  </a:extLst>
                </p:cNvPr>
                <p:cNvSpPr/>
                <p:nvPr/>
              </p:nvSpPr>
              <p:spPr>
                <a:xfrm>
                  <a:off x="4722280" y="2813698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𝜅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Ellipse 8">
                  <a:extLst>
                    <a:ext uri="{FF2B5EF4-FFF2-40B4-BE49-F238E27FC236}">
                      <a16:creationId xmlns:a16="http://schemas.microsoft.com/office/drawing/2014/main" id="{C22D8A2D-ECA8-4871-8871-CD0DC83B957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22280" y="2813698"/>
                  <a:ext cx="720000" cy="720000"/>
                </a:xfrm>
                <a:prstGeom prst="ellipse">
                  <a:avLst/>
                </a:prstGeom>
                <a:blipFill>
                  <a:blip r:embed="rId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Ellipse 15">
                  <a:extLst>
                    <a:ext uri="{FF2B5EF4-FFF2-40B4-BE49-F238E27FC236}">
                      <a16:creationId xmlns:a16="http://schemas.microsoft.com/office/drawing/2014/main" id="{9AFBEC04-C5B1-4A3A-8E7C-1F484F66F20B}"/>
                    </a:ext>
                  </a:extLst>
                </p:cNvPr>
                <p:cNvSpPr/>
                <p:nvPr/>
              </p:nvSpPr>
              <p:spPr>
                <a:xfrm>
                  <a:off x="6056840" y="5423157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p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−1)</m:t>
                            </m:r>
                          </m:sup>
                        </m:sSup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6" name="Ellipse 15">
                  <a:extLst>
                    <a:ext uri="{FF2B5EF4-FFF2-40B4-BE49-F238E27FC236}">
                      <a16:creationId xmlns:a16="http://schemas.microsoft.com/office/drawing/2014/main" id="{9AFBEC04-C5B1-4A3A-8E7C-1F484F66F20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56840" y="5423157"/>
                  <a:ext cx="720000" cy="720000"/>
                </a:xfrm>
                <a:prstGeom prst="ellipse">
                  <a:avLst/>
                </a:prstGeom>
                <a:blipFill>
                  <a:blip r:embed="rId4"/>
                  <a:stretch>
                    <a:fillRect l="-3333"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Ellipse 16">
                  <a:extLst>
                    <a:ext uri="{FF2B5EF4-FFF2-40B4-BE49-F238E27FC236}">
                      <a16:creationId xmlns:a16="http://schemas.microsoft.com/office/drawing/2014/main" id="{F99F905F-FB6A-4BAF-8606-195C8AA0734E}"/>
                    </a:ext>
                  </a:extLst>
                </p:cNvPr>
                <p:cNvSpPr/>
                <p:nvPr/>
              </p:nvSpPr>
              <p:spPr>
                <a:xfrm>
                  <a:off x="7386660" y="5423157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p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p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7" name="Ellipse 16">
                  <a:extLst>
                    <a:ext uri="{FF2B5EF4-FFF2-40B4-BE49-F238E27FC236}">
                      <a16:creationId xmlns:a16="http://schemas.microsoft.com/office/drawing/2014/main" id="{F99F905F-FB6A-4BAF-8606-195C8AA0734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86660" y="5423157"/>
                  <a:ext cx="720000" cy="720000"/>
                </a:xfrm>
                <a:prstGeom prst="ellipse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Ellipse 17">
                  <a:extLst>
                    <a:ext uri="{FF2B5EF4-FFF2-40B4-BE49-F238E27FC236}">
                      <a16:creationId xmlns:a16="http://schemas.microsoft.com/office/drawing/2014/main" id="{822F7E3E-66C0-46E5-909D-56D6CF9A3531}"/>
                    </a:ext>
                  </a:extLst>
                </p:cNvPr>
                <p:cNvSpPr/>
                <p:nvPr/>
              </p:nvSpPr>
              <p:spPr>
                <a:xfrm>
                  <a:off x="7386660" y="1928541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bSup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8" name="Ellipse 17">
                  <a:extLst>
                    <a:ext uri="{FF2B5EF4-FFF2-40B4-BE49-F238E27FC236}">
                      <a16:creationId xmlns:a16="http://schemas.microsoft.com/office/drawing/2014/main" id="{822F7E3E-66C0-46E5-909D-56D6CF9A353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86660" y="1928541"/>
                  <a:ext cx="720000" cy="720000"/>
                </a:xfrm>
                <a:prstGeom prst="ellipse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Ellipse 18">
                  <a:extLst>
                    <a:ext uri="{FF2B5EF4-FFF2-40B4-BE49-F238E27FC236}">
                      <a16:creationId xmlns:a16="http://schemas.microsoft.com/office/drawing/2014/main" id="{9CC73077-196F-4A54-98B4-2FE4FF68348D}"/>
                    </a:ext>
                  </a:extLst>
                </p:cNvPr>
                <p:cNvSpPr/>
                <p:nvPr/>
              </p:nvSpPr>
              <p:spPr>
                <a:xfrm>
                  <a:off x="7386660" y="3675849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sup>
                        </m:sSubSup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19" name="Ellipse 18">
                  <a:extLst>
                    <a:ext uri="{FF2B5EF4-FFF2-40B4-BE49-F238E27FC236}">
                      <a16:creationId xmlns:a16="http://schemas.microsoft.com/office/drawing/2014/main" id="{9CC73077-196F-4A54-98B4-2FE4FF68348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86660" y="3675849"/>
                  <a:ext cx="720000" cy="720000"/>
                </a:xfrm>
                <a:prstGeom prst="ellipse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Ellipse 19">
                  <a:extLst>
                    <a:ext uri="{FF2B5EF4-FFF2-40B4-BE49-F238E27FC236}">
                      <a16:creationId xmlns:a16="http://schemas.microsoft.com/office/drawing/2014/main" id="{BE01DD9F-55DE-49B3-B247-E72828771633}"/>
                    </a:ext>
                  </a:extLst>
                </p:cNvPr>
                <p:cNvSpPr/>
                <p:nvPr/>
              </p:nvSpPr>
              <p:spPr>
                <a:xfrm>
                  <a:off x="6056840" y="3675849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−1)</m:t>
                            </m:r>
                          </m:sup>
                        </m:sSubSup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0" name="Ellipse 19">
                  <a:extLst>
                    <a:ext uri="{FF2B5EF4-FFF2-40B4-BE49-F238E27FC236}">
                      <a16:creationId xmlns:a16="http://schemas.microsoft.com/office/drawing/2014/main" id="{BE01DD9F-55DE-49B3-B247-E7282877163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56840" y="3675849"/>
                  <a:ext cx="720000" cy="720000"/>
                </a:xfrm>
                <a:prstGeom prst="ellipse">
                  <a:avLst/>
                </a:prstGeom>
                <a:blipFill>
                  <a:blip r:embed="rId8"/>
                  <a:stretch>
                    <a:fillRect l="-3333"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Ellipse 20">
                  <a:extLst>
                    <a:ext uri="{FF2B5EF4-FFF2-40B4-BE49-F238E27FC236}">
                      <a16:creationId xmlns:a16="http://schemas.microsoft.com/office/drawing/2014/main" id="{F7BF5426-30F7-48FB-B12E-5809AB8B9D7C}"/>
                    </a:ext>
                  </a:extLst>
                </p:cNvPr>
                <p:cNvSpPr/>
                <p:nvPr/>
              </p:nvSpPr>
              <p:spPr>
                <a:xfrm>
                  <a:off x="6056840" y="1928541"/>
                  <a:ext cx="720000" cy="720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de-DE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−1)</m:t>
                            </m:r>
                          </m:sup>
                        </m:sSubSup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Ellipse 20">
                  <a:extLst>
                    <a:ext uri="{FF2B5EF4-FFF2-40B4-BE49-F238E27FC236}">
                      <a16:creationId xmlns:a16="http://schemas.microsoft.com/office/drawing/2014/main" id="{F7BF5426-30F7-48FB-B12E-5809AB8B9D7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56840" y="1928541"/>
                  <a:ext cx="720000" cy="720000"/>
                </a:xfrm>
                <a:prstGeom prst="ellipse">
                  <a:avLst/>
                </a:prstGeom>
                <a:blipFill>
                  <a:blip r:embed="rId9"/>
                  <a:stretch>
                    <a:fillRect l="-3333"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3" name="Gerade Verbindung mit Pfeil 22">
              <a:extLst>
                <a:ext uri="{FF2B5EF4-FFF2-40B4-BE49-F238E27FC236}">
                  <a16:creationId xmlns:a16="http://schemas.microsoft.com/office/drawing/2014/main" id="{497787CF-4AAA-46FB-A947-D8D514717B6F}"/>
                </a:ext>
              </a:extLst>
            </p:cNvPr>
            <p:cNvCxnSpPr>
              <a:cxnSpLocks/>
              <a:stCxn id="4" idx="6"/>
              <a:endCxn id="21" idx="0"/>
            </p:cNvCxnSpPr>
            <p:nvPr/>
          </p:nvCxnSpPr>
          <p:spPr>
            <a:xfrm>
              <a:off x="5442280" y="1452834"/>
              <a:ext cx="974560" cy="4757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mit Pfeil 24">
              <a:extLst>
                <a:ext uri="{FF2B5EF4-FFF2-40B4-BE49-F238E27FC236}">
                  <a16:creationId xmlns:a16="http://schemas.microsoft.com/office/drawing/2014/main" id="{02958C90-3A41-4C8F-9B4F-7BBD9FA8B948}"/>
                </a:ext>
              </a:extLst>
            </p:cNvPr>
            <p:cNvCxnSpPr>
              <a:cxnSpLocks/>
              <a:stCxn id="4" idx="6"/>
              <a:endCxn id="18" idx="0"/>
            </p:cNvCxnSpPr>
            <p:nvPr/>
          </p:nvCxnSpPr>
          <p:spPr>
            <a:xfrm>
              <a:off x="5442280" y="1452834"/>
              <a:ext cx="2304380" cy="4757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5324C318-C5DD-4A33-A037-C51022283461}"/>
                </a:ext>
              </a:extLst>
            </p:cNvPr>
            <p:cNvCxnSpPr>
              <a:cxnSpLocks/>
              <a:stCxn id="9" idx="6"/>
              <a:endCxn id="20" idx="0"/>
            </p:cNvCxnSpPr>
            <p:nvPr/>
          </p:nvCxnSpPr>
          <p:spPr>
            <a:xfrm>
              <a:off x="5442280" y="3173698"/>
              <a:ext cx="974560" cy="5021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>
              <a:extLst>
                <a:ext uri="{FF2B5EF4-FFF2-40B4-BE49-F238E27FC236}">
                  <a16:creationId xmlns:a16="http://schemas.microsoft.com/office/drawing/2014/main" id="{D8033D01-60FF-4B96-AC32-11F60CB4BE2E}"/>
                </a:ext>
              </a:extLst>
            </p:cNvPr>
            <p:cNvCxnSpPr>
              <a:cxnSpLocks/>
              <a:stCxn id="9" idx="6"/>
              <a:endCxn id="19" idx="0"/>
            </p:cNvCxnSpPr>
            <p:nvPr/>
          </p:nvCxnSpPr>
          <p:spPr>
            <a:xfrm>
              <a:off x="5442280" y="3173698"/>
              <a:ext cx="2304380" cy="5021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B2558F39-7AA1-498E-8147-E74DBB57C871}"/>
                </a:ext>
              </a:extLst>
            </p:cNvPr>
            <p:cNvCxnSpPr>
              <a:cxnSpLocks/>
              <a:stCxn id="20" idx="6"/>
              <a:endCxn id="19" idx="2"/>
            </p:cNvCxnSpPr>
            <p:nvPr/>
          </p:nvCxnSpPr>
          <p:spPr>
            <a:xfrm>
              <a:off x="6776840" y="4035849"/>
              <a:ext cx="60982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Gerade Verbindung mit Pfeil 38">
              <a:extLst>
                <a:ext uri="{FF2B5EF4-FFF2-40B4-BE49-F238E27FC236}">
                  <a16:creationId xmlns:a16="http://schemas.microsoft.com/office/drawing/2014/main" id="{DF25DA80-1475-489D-A993-E9C9693F4524}"/>
                </a:ext>
              </a:extLst>
            </p:cNvPr>
            <p:cNvCxnSpPr>
              <a:cxnSpLocks/>
              <a:stCxn id="21" idx="6"/>
              <a:endCxn id="18" idx="2"/>
            </p:cNvCxnSpPr>
            <p:nvPr/>
          </p:nvCxnSpPr>
          <p:spPr>
            <a:xfrm>
              <a:off x="6776840" y="2288541"/>
              <a:ext cx="60982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Gerade Verbindung mit Pfeil 41">
              <a:extLst>
                <a:ext uri="{FF2B5EF4-FFF2-40B4-BE49-F238E27FC236}">
                  <a16:creationId xmlns:a16="http://schemas.microsoft.com/office/drawing/2014/main" id="{36F0B854-1485-4677-9868-751F7935B107}"/>
                </a:ext>
              </a:extLst>
            </p:cNvPr>
            <p:cNvCxnSpPr>
              <a:cxnSpLocks/>
              <a:stCxn id="21" idx="4"/>
              <a:endCxn id="20" idx="0"/>
            </p:cNvCxnSpPr>
            <p:nvPr/>
          </p:nvCxnSpPr>
          <p:spPr>
            <a:xfrm>
              <a:off x="6416840" y="2648541"/>
              <a:ext cx="0" cy="10273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>
              <a:extLst>
                <a:ext uri="{FF2B5EF4-FFF2-40B4-BE49-F238E27FC236}">
                  <a16:creationId xmlns:a16="http://schemas.microsoft.com/office/drawing/2014/main" id="{ECACBDE3-6B4B-4F04-8A46-595AC8E55A0C}"/>
                </a:ext>
              </a:extLst>
            </p:cNvPr>
            <p:cNvCxnSpPr>
              <a:cxnSpLocks/>
              <a:stCxn id="18" idx="4"/>
              <a:endCxn id="19" idx="0"/>
            </p:cNvCxnSpPr>
            <p:nvPr/>
          </p:nvCxnSpPr>
          <p:spPr>
            <a:xfrm>
              <a:off x="7746660" y="2648541"/>
              <a:ext cx="0" cy="10273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048E97B7-4CF4-44FA-9D60-9BA39337042D}"/>
                </a:ext>
              </a:extLst>
            </p:cNvPr>
            <p:cNvCxnSpPr>
              <a:cxnSpLocks/>
              <a:stCxn id="20" idx="4"/>
              <a:endCxn id="16" idx="0"/>
            </p:cNvCxnSpPr>
            <p:nvPr/>
          </p:nvCxnSpPr>
          <p:spPr>
            <a:xfrm>
              <a:off x="6416840" y="4395849"/>
              <a:ext cx="0" cy="10273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Gerade Verbindung mit Pfeil 50">
              <a:extLst>
                <a:ext uri="{FF2B5EF4-FFF2-40B4-BE49-F238E27FC236}">
                  <a16:creationId xmlns:a16="http://schemas.microsoft.com/office/drawing/2014/main" id="{7C3CBC83-A1B9-4C0D-B96B-1FE54EFB1813}"/>
                </a:ext>
              </a:extLst>
            </p:cNvPr>
            <p:cNvCxnSpPr>
              <a:cxnSpLocks/>
              <a:stCxn id="19" idx="4"/>
              <a:endCxn id="17" idx="0"/>
            </p:cNvCxnSpPr>
            <p:nvPr/>
          </p:nvCxnSpPr>
          <p:spPr>
            <a:xfrm>
              <a:off x="7746660" y="4395849"/>
              <a:ext cx="0" cy="10273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30C5AAE9-39CF-46A1-BE9B-B1AB268170D7}"/>
                  </a:ext>
                </a:extLst>
              </p:cNvPr>
              <p:cNvSpPr/>
              <p:nvPr/>
            </p:nvSpPr>
            <p:spPr>
              <a:xfrm>
                <a:off x="8069056" y="3610922"/>
                <a:ext cx="3284717" cy="82845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/>
                  <a:t>Belief </a:t>
                </a:r>
                <a:r>
                  <a:rPr lang="de-DE" dirty="0" err="1"/>
                  <a:t>about</a:t>
                </a:r>
                <a:r>
                  <a:rPr lang="de-DE" dirty="0"/>
                  <a:t> </a:t>
                </a:r>
                <a:r>
                  <a:rPr lang="de-DE" dirty="0" err="1"/>
                  <a:t>value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x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30C5AAE9-39CF-46A1-BE9B-B1AB268170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9056" y="3610922"/>
                <a:ext cx="3284717" cy="828456"/>
              </a:xfrm>
              <a:prstGeom prst="rect">
                <a:avLst/>
              </a:prstGeom>
              <a:blipFill>
                <a:blip r:embed="rId10"/>
                <a:stretch>
                  <a:fillRect b="-4348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Rechteck 49">
                <a:extLst>
                  <a:ext uri="{FF2B5EF4-FFF2-40B4-BE49-F238E27FC236}">
                    <a16:creationId xmlns:a16="http://schemas.microsoft.com/office/drawing/2014/main" id="{2DA4D066-3977-48CF-B67A-3711FF79D3BD}"/>
                  </a:ext>
                </a:extLst>
              </p:cNvPr>
              <p:cNvSpPr/>
              <p:nvPr/>
            </p:nvSpPr>
            <p:spPr>
              <a:xfrm>
                <a:off x="8026556" y="1809385"/>
                <a:ext cx="3284717" cy="82845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/>
                  <a:t>Belief </a:t>
                </a:r>
                <a:r>
                  <a:rPr lang="de-DE" dirty="0" err="1"/>
                  <a:t>about</a:t>
                </a:r>
                <a:r>
                  <a:rPr lang="de-DE" dirty="0"/>
                  <a:t> </a:t>
                </a:r>
                <a:r>
                  <a:rPr lang="de-DE" dirty="0" err="1"/>
                  <a:t>volatility</a:t>
                </a:r>
                <a:endParaRPr lang="de-DE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𝒩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p>
                    </m:sSubSup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50" name="Rechteck 49">
                <a:extLst>
                  <a:ext uri="{FF2B5EF4-FFF2-40B4-BE49-F238E27FC236}">
                    <a16:creationId xmlns:a16="http://schemas.microsoft.com/office/drawing/2014/main" id="{2DA4D066-3977-48CF-B67A-3711FF79D3B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26556" y="1809385"/>
                <a:ext cx="3284717" cy="828456"/>
              </a:xfrm>
              <a:prstGeom prst="rect">
                <a:avLst/>
              </a:prstGeom>
              <a:blipFill>
                <a:blip r:embed="rId11"/>
                <a:stretch>
                  <a:fillRect b="-3623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0465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7A549FF8-0BF2-4A8F-AD3C-7F610B013468}"/>
              </a:ext>
            </a:extLst>
          </p:cNvPr>
          <p:cNvSpPr/>
          <p:nvPr/>
        </p:nvSpPr>
        <p:spPr>
          <a:xfrm>
            <a:off x="1061855" y="1943409"/>
            <a:ext cx="10068289" cy="12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2400" dirty="0"/>
              <a:t>   </a:t>
            </a:r>
            <a:r>
              <a:rPr lang="de-DE" sz="2400" dirty="0" err="1"/>
              <a:t>agent</a:t>
            </a:r>
            <a:endParaRPr lang="en-US"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A1330A0-A2BB-4E01-8C74-18AAC9CA6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I</a:t>
            </a:r>
            <a:r>
              <a:rPr lang="en-US" dirty="0" err="1"/>
              <a:t>mplementing</a:t>
            </a:r>
            <a:r>
              <a:rPr lang="en-US" dirty="0"/>
              <a:t> action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DC7C8D-B94A-43C1-A83D-C4FED56E4A67}"/>
              </a:ext>
            </a:extLst>
          </p:cNvPr>
          <p:cNvSpPr/>
          <p:nvPr/>
        </p:nvSpPr>
        <p:spPr>
          <a:xfrm>
            <a:off x="3255951" y="2160642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internal </a:t>
            </a:r>
            <a:r>
              <a:rPr lang="de-DE" dirty="0" err="1"/>
              <a:t>model</a:t>
            </a:r>
            <a:endParaRPr lang="en-US" dirty="0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66DED959-3647-44C3-8E3F-087C0B512671}"/>
              </a:ext>
            </a:extLst>
          </p:cNvPr>
          <p:cNvSpPr/>
          <p:nvPr/>
        </p:nvSpPr>
        <p:spPr>
          <a:xfrm>
            <a:off x="1061856" y="4547332"/>
            <a:ext cx="10068288" cy="12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2400" dirty="0" err="1"/>
              <a:t>environment</a:t>
            </a:r>
            <a:endParaRPr lang="en-US" sz="24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847B04B-247B-491B-B38F-B83FEA300DF5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4282033" y="3119010"/>
            <a:ext cx="864762" cy="1751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F9BE1EC-3A6F-4EBF-808C-9DFDE7FCB956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5871192" y="2639826"/>
            <a:ext cx="1153" cy="2089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Ellipse 27">
            <a:extLst>
              <a:ext uri="{FF2B5EF4-FFF2-40B4-BE49-F238E27FC236}">
                <a16:creationId xmlns:a16="http://schemas.microsoft.com/office/drawing/2014/main" id="{CE94CC5E-90E9-4B71-B5E7-7A2524D79B7D}"/>
              </a:ext>
            </a:extLst>
          </p:cNvPr>
          <p:cNvSpPr/>
          <p:nvPr/>
        </p:nvSpPr>
        <p:spPr>
          <a:xfrm>
            <a:off x="4846263" y="4729737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variable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interest</a:t>
            </a:r>
            <a:endParaRPr lang="en-US" dirty="0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0F720874-10C4-4EDA-9704-E47E21BBE8B4}"/>
              </a:ext>
            </a:extLst>
          </p:cNvPr>
          <p:cNvSpPr/>
          <p:nvPr/>
        </p:nvSpPr>
        <p:spPr>
          <a:xfrm>
            <a:off x="8360770" y="4729737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external </a:t>
            </a:r>
            <a:r>
              <a:rPr lang="de-DE" dirty="0" err="1"/>
              <a:t>factors</a:t>
            </a:r>
            <a:endParaRPr lang="en-US" dirty="0"/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192B7520-5F38-43B8-AF07-362DF8B9B776}"/>
              </a:ext>
            </a:extLst>
          </p:cNvPr>
          <p:cNvCxnSpPr>
            <a:cxnSpLocks/>
            <a:stCxn id="32" idx="2"/>
            <a:endCxn id="28" idx="6"/>
          </p:cNvCxnSpPr>
          <p:nvPr/>
        </p:nvCxnSpPr>
        <p:spPr>
          <a:xfrm flipH="1">
            <a:off x="6898427" y="5208921"/>
            <a:ext cx="14623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feld 50">
            <a:extLst>
              <a:ext uri="{FF2B5EF4-FFF2-40B4-BE49-F238E27FC236}">
                <a16:creationId xmlns:a16="http://schemas.microsoft.com/office/drawing/2014/main" id="{EBA894D8-7BBA-4831-8A6B-BD3815992678}"/>
              </a:ext>
            </a:extLst>
          </p:cNvPr>
          <p:cNvSpPr txBox="1"/>
          <p:nvPr/>
        </p:nvSpPr>
        <p:spPr>
          <a:xfrm>
            <a:off x="3074467" y="3771369"/>
            <a:ext cx="1389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noisy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en-US" dirty="0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BF151530-FA1A-4A59-9169-BB7D20EAFA19}"/>
              </a:ext>
            </a:extLst>
          </p:cNvPr>
          <p:cNvSpPr txBox="1"/>
          <p:nvPr/>
        </p:nvSpPr>
        <p:spPr>
          <a:xfrm>
            <a:off x="5919134" y="3776769"/>
            <a:ext cx="165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action</a:t>
            </a:r>
            <a:r>
              <a:rPr lang="de-DE" dirty="0"/>
              <a:t>/</a:t>
            </a:r>
            <a:r>
              <a:rPr lang="de-DE" dirty="0" err="1"/>
              <a:t>control</a:t>
            </a:r>
            <a:endParaRPr lang="en-US" dirty="0"/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F69CC9B3-4674-457B-BD5A-401BA657516C}"/>
              </a:ext>
            </a:extLst>
          </p:cNvPr>
          <p:cNvSpPr/>
          <p:nvPr/>
        </p:nvSpPr>
        <p:spPr>
          <a:xfrm>
            <a:off x="6448742" y="2160642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en-US" dirty="0"/>
          </a:p>
        </p:txBody>
      </p:sp>
      <p:cxnSp>
        <p:nvCxnSpPr>
          <p:cNvPr id="61" name="Gerader Verbinder 60">
            <a:extLst>
              <a:ext uri="{FF2B5EF4-FFF2-40B4-BE49-F238E27FC236}">
                <a16:creationId xmlns:a16="http://schemas.microsoft.com/office/drawing/2014/main" id="{0F885733-87DC-4B43-8896-674D62AC6B34}"/>
              </a:ext>
            </a:extLst>
          </p:cNvPr>
          <p:cNvCxnSpPr>
            <a:cxnSpLocks/>
            <a:stCxn id="7" idx="6"/>
            <a:endCxn id="55" idx="2"/>
          </p:cNvCxnSpPr>
          <p:nvPr/>
        </p:nvCxnSpPr>
        <p:spPr>
          <a:xfrm>
            <a:off x="5308115" y="2639826"/>
            <a:ext cx="114062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20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D36465-541E-4AAD-A8E3-A959B6DFD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3D17E8EB-E285-4D51-95B9-6A4898007879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Presentations</a:t>
            </a:r>
          </a:p>
          <a:p>
            <a:pPr lvl="1"/>
            <a:r>
              <a:rPr lang="de-DE"/>
              <a:t>Social anxiety</a:t>
            </a:r>
          </a:p>
          <a:p>
            <a:pPr lvl="1"/>
            <a:r>
              <a:rPr lang="de-DE"/>
              <a:t>rejection</a:t>
            </a:r>
          </a:p>
          <a:p>
            <a:r>
              <a:rPr lang="en-US"/>
              <a:t>Workload</a:t>
            </a:r>
          </a:p>
          <a:p>
            <a:r>
              <a:rPr lang="de-DE"/>
              <a:t>Illnesses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05018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824A01-4885-48DD-909A-8D33D744A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action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A8ADA18-8475-45F6-BD70-F188343ECC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10132" y="2233648"/>
                <a:ext cx="5032108" cy="3943314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de-DE" i="1" dirty="0">
                    <a:latin typeface="Cambria Math" panose="02040503050406030204" pitchFamily="18" charset="0"/>
                  </a:rPr>
                  <a:t>Allostatic </a:t>
                </a:r>
                <a:r>
                  <a:rPr lang="de-DE" i="1" dirty="0" err="1">
                    <a:latin typeface="Cambria Math" panose="02040503050406030204" pitchFamily="18" charset="0"/>
                  </a:rPr>
                  <a:t>control</a:t>
                </a:r>
                <a:endParaRPr lang="de-DE" i="1" dirty="0">
                  <a:latin typeface="Cambria Math" panose="02040503050406030204" pitchFamily="18" charset="0"/>
                </a:endParaRPr>
              </a:p>
              <a:p>
                <a:endParaRPr lang="de-DE" i="1" dirty="0">
                  <a:latin typeface="Cambria Math" panose="02040503050406030204" pitchFamily="18" charset="0"/>
                </a:endParaRPr>
              </a:p>
              <a:p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𝑆</m:t>
                          </m:r>
                        </m:num>
                        <m:den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de-DE" i="1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𝑝𝑟𝑖𝑜𝑟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f>
                        <m:f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𝑔</m:t>
                          </m:r>
                        </m:num>
                        <m:den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de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>
                          <a:latin typeface="Cambria Math" panose="02040503050406030204" pitchFamily="18" charset="0"/>
                        </a:rPr>
                        <m:t>𝑃𝐸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≔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𝑝𝑟𝑖𝑜𝑟</m:t>
                          </m:r>
                        </m:sub>
                      </m:sSub>
                      <m:r>
                        <a:rPr lang="de-DE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A8ADA18-8475-45F6-BD70-F188343ECC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0132" y="2233648"/>
                <a:ext cx="5032108" cy="3943314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2">
                <a:extLst>
                  <a:ext uri="{FF2B5EF4-FFF2-40B4-BE49-F238E27FC236}">
                    <a16:creationId xmlns:a16="http://schemas.microsoft.com/office/drawing/2014/main" id="{4609A676-F15D-4EBD-8D54-CAEE925A00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49762" y="2233647"/>
                <a:ext cx="5032108" cy="3943315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de-DE" i="1" dirty="0">
                    <a:latin typeface="Cambria Math" panose="02040503050406030204" pitchFamily="18" charset="0"/>
                  </a:rPr>
                  <a:t>„Dynamic </a:t>
                </a:r>
                <a:r>
                  <a:rPr lang="de-DE" i="1" dirty="0" err="1">
                    <a:latin typeface="Cambria Math" panose="02040503050406030204" pitchFamily="18" charset="0"/>
                  </a:rPr>
                  <a:t>control</a:t>
                </a:r>
                <a:r>
                  <a:rPr lang="de-DE" i="1" dirty="0">
                    <a:latin typeface="Cambria Math" panose="02040503050406030204" pitchFamily="18" charset="0"/>
                  </a:rPr>
                  <a:t>“</a:t>
                </a:r>
              </a:p>
              <a:p>
                <a:endParaRPr lang="de-DE" i="1" dirty="0">
                  <a:latin typeface="Cambria Math" panose="02040503050406030204" pitchFamily="18" charset="0"/>
                </a:endParaRPr>
              </a:p>
              <a:p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de-DE" i="1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𝑝𝑟𝑖𝑜𝑟</m:t>
                          </m:r>
                        </m:sub>
                      </m:sSub>
                      <m:r>
                        <a:rPr lang="de-DE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f>
                        <m:f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𝑔</m:t>
                          </m:r>
                        </m:num>
                        <m:den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dirty="0"/>
              </a:p>
              <a:p>
                <a:endParaRPr lang="de-D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𝑀𝐸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≔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𝑝𝑟𝑖𝑜𝑟</m:t>
                          </m:r>
                        </m:sub>
                      </m:sSub>
                      <m:r>
                        <a:rPr lang="de-DE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Inhaltsplatzhalter 2">
                <a:extLst>
                  <a:ext uri="{FF2B5EF4-FFF2-40B4-BE49-F238E27FC236}">
                    <a16:creationId xmlns:a16="http://schemas.microsoft.com/office/drawing/2014/main" id="{4609A676-F15D-4EBD-8D54-CAEE925A00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9762" y="2233647"/>
                <a:ext cx="5032108" cy="3943315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7585EBFE-8691-48E3-BE21-3A18B95EEA1F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5542240" y="4205305"/>
            <a:ext cx="1107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593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9F14B97-D65D-449B-8B0C-B8AF0585F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007" y="423862"/>
            <a:ext cx="10753725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381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824A01-4885-48DD-909A-8D33D744A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action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A8ADA18-8475-45F6-BD70-F188343ECC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10132" y="4083389"/>
                <a:ext cx="5032108" cy="2093572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i="1" dirty="0">
                    <a:latin typeface="Cambria Math" panose="02040503050406030204" pitchFamily="18" charset="0"/>
                  </a:rPr>
                  <a:t>HGF</a:t>
                </a: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A8ADA18-8475-45F6-BD70-F188343ECC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0132" y="4083389"/>
                <a:ext cx="5032108" cy="2093572"/>
              </a:xfrm>
              <a:prstGeom prst="roundRect">
                <a:avLst/>
              </a:prstGeom>
              <a:blipFill>
                <a:blip r:embed="rId2"/>
                <a:stretch>
                  <a:fillRect l="-3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2">
                <a:extLst>
                  <a:ext uri="{FF2B5EF4-FFF2-40B4-BE49-F238E27FC236}">
                    <a16:creationId xmlns:a16="http://schemas.microsoft.com/office/drawing/2014/main" id="{4609A676-F15D-4EBD-8D54-CAEE925A00D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49762" y="4083388"/>
                <a:ext cx="5032108" cy="2093573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de-DE" i="1" dirty="0">
                    <a:latin typeface="Cambria Math" panose="02040503050406030204" pitchFamily="18" charset="0"/>
                  </a:rPr>
                  <a:t>„Dynamic </a:t>
                </a:r>
                <a:r>
                  <a:rPr lang="de-DE" i="1" dirty="0" err="1">
                    <a:latin typeface="Cambria Math" panose="02040503050406030204" pitchFamily="18" charset="0"/>
                  </a:rPr>
                  <a:t>control</a:t>
                </a:r>
                <a:r>
                  <a:rPr lang="de-DE" i="1" dirty="0">
                    <a:latin typeface="Cambria Math" panose="02040503050406030204" pitchFamily="18" charset="0"/>
                  </a:rPr>
                  <a:t>“</a:t>
                </a: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Inhaltsplatzhalter 2">
                <a:extLst>
                  <a:ext uri="{FF2B5EF4-FFF2-40B4-BE49-F238E27FC236}">
                    <a16:creationId xmlns:a16="http://schemas.microsoft.com/office/drawing/2014/main" id="{4609A676-F15D-4EBD-8D54-CAEE925A00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9762" y="4083388"/>
                <a:ext cx="5032108" cy="2093573"/>
              </a:xfrm>
              <a:prstGeom prst="roundRect">
                <a:avLst/>
              </a:prstGeom>
              <a:blipFill>
                <a:blip r:embed="rId3"/>
                <a:stretch>
                  <a:fillRect l="-3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7585EBFE-8691-48E3-BE21-3A18B95EEA1F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5542240" y="5130175"/>
            <a:ext cx="1107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864CA984-1B90-429E-B80E-35F810F465C0}"/>
              </a:ext>
            </a:extLst>
          </p:cNvPr>
          <p:cNvSpPr/>
          <p:nvPr/>
        </p:nvSpPr>
        <p:spPr>
          <a:xfrm>
            <a:off x="3165775" y="1767552"/>
            <a:ext cx="58604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dirty="0"/>
              <a:t>A </a:t>
            </a:r>
            <a:r>
              <a:rPr lang="de-DE" sz="2800" dirty="0" err="1"/>
              <a:t>good</a:t>
            </a:r>
            <a:r>
              <a:rPr lang="de-DE" sz="2800" dirty="0"/>
              <a:t> </a:t>
            </a:r>
            <a:r>
              <a:rPr lang="de-DE" sz="2800" dirty="0" err="1"/>
              <a:t>agent</a:t>
            </a:r>
            <a:r>
              <a:rPr lang="de-DE" sz="2800" dirty="0"/>
              <a:t> </a:t>
            </a:r>
            <a:r>
              <a:rPr lang="de-DE" sz="2800" dirty="0" err="1"/>
              <a:t>knows</a:t>
            </a:r>
            <a:r>
              <a:rPr lang="de-DE" sz="2800" dirty="0"/>
              <a:t> </a:t>
            </a:r>
            <a:r>
              <a:rPr lang="de-DE" sz="2800" dirty="0" err="1"/>
              <a:t>about</a:t>
            </a:r>
            <a:r>
              <a:rPr lang="de-DE" sz="2800" dirty="0"/>
              <a:t> her </a:t>
            </a:r>
            <a:r>
              <a:rPr lang="de-DE" sz="2800" dirty="0" err="1"/>
              <a:t>actions</a:t>
            </a:r>
            <a:r>
              <a:rPr lang="de-DE" sz="2800" dirty="0"/>
              <a:t>!</a:t>
            </a: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8B4242EE-7C53-4841-ABB5-7A0FCFE5C5DD}"/>
                  </a:ext>
                </a:extLst>
              </p:cNvPr>
              <p:cNvSpPr/>
              <p:nvPr/>
            </p:nvSpPr>
            <p:spPr>
              <a:xfrm>
                <a:off x="4603155" y="2689315"/>
                <a:ext cx="2985689" cy="6304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de-DE" sz="2800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de-DE" sz="2800" i="1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de-DE" sz="2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de-DE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800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sz="2800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8B4242EE-7C53-4841-ABB5-7A0FCFE5C5D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3155" y="2689315"/>
                <a:ext cx="2985689" cy="6304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1634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0A795-552D-4939-ACA0-FD61C2D2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agent</a:t>
            </a:r>
            <a:r>
              <a:rPr lang="de-DE" dirty="0"/>
              <a:t> </a:t>
            </a:r>
            <a:r>
              <a:rPr lang="de-DE" dirty="0" err="1"/>
              <a:t>knows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her </a:t>
            </a:r>
            <a:r>
              <a:rPr lang="de-DE" dirty="0" err="1"/>
              <a:t>actions</a:t>
            </a:r>
            <a:r>
              <a:rPr lang="de-DE" dirty="0"/>
              <a:t>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4E84F2-AD5B-4B96-9DA0-C783910526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 err="1"/>
                  <a:t>Before</a:t>
                </a:r>
                <a:r>
                  <a:rPr lang="de-DE" dirty="0"/>
                  <a:t>:</a:t>
                </a:r>
                <a:r>
                  <a:rPr lang="de-DE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acc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</m:oMath>
                </a14:m>
                <a:endParaRPr lang="en-US" dirty="0"/>
              </a:p>
              <a:p>
                <a:r>
                  <a:rPr lang="de-DE" dirty="0"/>
                  <a:t>N</a:t>
                </a:r>
                <a:r>
                  <a:rPr lang="en-US" dirty="0"/>
                  <a:t>ow: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de-DE" dirty="0"/>
              </a:p>
              <a:p>
                <a:r>
                  <a:rPr lang="de-DE" dirty="0"/>
                  <a:t>P</a:t>
                </a:r>
                <a:r>
                  <a:rPr lang="en-US" dirty="0" err="1"/>
                  <a:t>roblem</a:t>
                </a:r>
                <a:r>
                  <a:rPr lang="en-US" dirty="0"/>
                  <a:t>: This is not an inverted generative model anymore.</a:t>
                </a:r>
              </a:p>
              <a:p>
                <a:r>
                  <a:rPr lang="de-DE" dirty="0"/>
                  <a:t>B</a:t>
                </a:r>
                <a:r>
                  <a:rPr lang="en-US" dirty="0" err="1"/>
                  <a:t>ut</a:t>
                </a:r>
                <a:r>
                  <a:rPr lang="en-US" dirty="0"/>
                  <a:t> still: works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2F4E84F2-AD5B-4B96-9DA0-C783910526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4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002661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2FBBFC-0566-4BE4-9015-1DCD5FCCB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Beliefs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Inhaltsplatzhalter 2">
                <a:extLst>
                  <a:ext uri="{FF2B5EF4-FFF2-40B4-BE49-F238E27FC236}">
                    <a16:creationId xmlns:a16="http://schemas.microsoft.com/office/drawing/2014/main" id="{B0D4CB63-E6B5-4498-A796-514CED9D11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10132" y="4083389"/>
                <a:ext cx="5032108" cy="2093572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i="1" dirty="0">
                    <a:latin typeface="Cambria Math" panose="02040503050406030204" pitchFamily="18" charset="0"/>
                  </a:rPr>
                  <a:t>HGF</a:t>
                </a: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de-DE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9" name="Inhaltsplatzhalter 2">
                <a:extLst>
                  <a:ext uri="{FF2B5EF4-FFF2-40B4-BE49-F238E27FC236}">
                    <a16:creationId xmlns:a16="http://schemas.microsoft.com/office/drawing/2014/main" id="{B0D4CB63-E6B5-4498-A796-514CED9D11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0132" y="4083389"/>
                <a:ext cx="5032108" cy="2093572"/>
              </a:xfrm>
              <a:prstGeom prst="roundRect">
                <a:avLst/>
              </a:prstGeom>
              <a:blipFill>
                <a:blip r:embed="rId2"/>
                <a:stretch>
                  <a:fillRect l="-3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Inhaltsplatzhalter 2">
                <a:extLst>
                  <a:ext uri="{FF2B5EF4-FFF2-40B4-BE49-F238E27FC236}">
                    <a16:creationId xmlns:a16="http://schemas.microsoft.com/office/drawing/2014/main" id="{9A503E0B-393F-4616-B502-A437C7447A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49762" y="4083388"/>
                <a:ext cx="5032108" cy="2093573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de-DE" i="1" dirty="0">
                    <a:latin typeface="Cambria Math" panose="02040503050406030204" pitchFamily="18" charset="0"/>
                  </a:rPr>
                  <a:t>„Dynamic </a:t>
                </a:r>
                <a:r>
                  <a:rPr lang="de-DE" i="1" dirty="0" err="1">
                    <a:latin typeface="Cambria Math" panose="02040503050406030204" pitchFamily="18" charset="0"/>
                  </a:rPr>
                  <a:t>control</a:t>
                </a:r>
                <a:r>
                  <a:rPr lang="de-DE" i="1" dirty="0">
                    <a:latin typeface="Cambria Math" panose="02040503050406030204" pitchFamily="18" charset="0"/>
                  </a:rPr>
                  <a:t>“</a:t>
                </a: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̂"/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+1)</m:t>
                          </m:r>
                        </m:sup>
                      </m:sSubSup>
                      <m:r>
                        <a:rPr lang="de-DE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b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p>
                            <m:s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de-DE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Inhaltsplatzhalter 2">
                <a:extLst>
                  <a:ext uri="{FF2B5EF4-FFF2-40B4-BE49-F238E27FC236}">
                    <a16:creationId xmlns:a16="http://schemas.microsoft.com/office/drawing/2014/main" id="{9A503E0B-393F-4616-B502-A437C7447A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9762" y="4083388"/>
                <a:ext cx="5032108" cy="2093573"/>
              </a:xfrm>
              <a:prstGeom prst="roundRect">
                <a:avLst/>
              </a:prstGeom>
              <a:blipFill>
                <a:blip r:embed="rId3"/>
                <a:stretch>
                  <a:fillRect l="-3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D3CF033-EAD9-41EF-B118-9A8FE3356FD4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5542240" y="5130175"/>
            <a:ext cx="1107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82B36AC7-13E8-4681-91CC-EC2365111D5B}"/>
                  </a:ext>
                </a:extLst>
              </p:cNvPr>
              <p:cNvSpPr/>
              <p:nvPr/>
            </p:nvSpPr>
            <p:spPr>
              <a:xfrm>
                <a:off x="1812840" y="1944210"/>
                <a:ext cx="8566319" cy="18158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de-DE" sz="2800" dirty="0"/>
                  <a:t>Does </a:t>
                </a:r>
                <a:r>
                  <a:rPr lang="de-DE" sz="2800" dirty="0" err="1"/>
                  <a:t>the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agent</a:t>
                </a:r>
                <a:r>
                  <a:rPr lang="de-DE" sz="2800" dirty="0"/>
                  <a:t> </a:t>
                </a:r>
                <a:r>
                  <a:rPr lang="de-DE" sz="2800" dirty="0" err="1"/>
                  <a:t>have</a:t>
                </a:r>
                <a:r>
                  <a:rPr lang="de-DE" sz="2800" dirty="0"/>
                  <a:t> a </a:t>
                </a:r>
                <a:r>
                  <a:rPr lang="de-DE" sz="2800" dirty="0" err="1"/>
                  <a:t>perfect</a:t>
                </a:r>
                <a:r>
                  <a:rPr lang="de-DE" sz="2800" dirty="0"/>
                  <a:t> </a:t>
                </a:r>
                <a:r>
                  <a:rPr lang="de-DE" sz="2800" dirty="0" err="1"/>
                  <a:t>model</a:t>
                </a:r>
                <a:r>
                  <a:rPr lang="de-DE" sz="2800" dirty="0"/>
                  <a:t> </a:t>
                </a:r>
                <a:r>
                  <a:rPr lang="de-DE" sz="2800" dirty="0" err="1"/>
                  <a:t>of</a:t>
                </a:r>
                <a:r>
                  <a:rPr lang="de-DE" sz="2800" dirty="0"/>
                  <a:t> her own </a:t>
                </a:r>
                <a:r>
                  <a:rPr lang="de-DE" sz="2800" dirty="0" err="1"/>
                  <a:t>efficacy</a:t>
                </a:r>
                <a:r>
                  <a:rPr lang="de-DE" sz="2800" dirty="0"/>
                  <a:t>?</a:t>
                </a:r>
              </a:p>
              <a:p>
                <a:pPr algn="ctr"/>
                <a:r>
                  <a:rPr lang="de-DE" sz="2800" dirty="0" err="1"/>
                  <a:t>Let‘s</a:t>
                </a:r>
                <a:r>
                  <a:rPr lang="de-DE" sz="2800" dirty="0"/>
                  <a:t> </a:t>
                </a:r>
                <a:r>
                  <a:rPr lang="de-DE" sz="2800" dirty="0" err="1"/>
                  <a:t>include</a:t>
                </a:r>
                <a:r>
                  <a:rPr lang="de-DE" sz="2800" dirty="0"/>
                  <a:t> </a:t>
                </a:r>
                <a:r>
                  <a:rPr lang="de-DE" sz="2800" dirty="0" err="1"/>
                  <a:t>deviations</a:t>
                </a:r>
                <a:r>
                  <a:rPr lang="de-DE" sz="2800" dirty="0"/>
                  <a:t>!</a:t>
                </a:r>
              </a:p>
              <a:p>
                <a:pPr algn="ctr"/>
                <a:endParaRPr lang="de-DE" sz="2800" dirty="0"/>
              </a:p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p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/>
                  <a:t> self-efficacy factor</a:t>
                </a:r>
              </a:p>
            </p:txBody>
          </p:sp>
        </mc:Choice>
        <mc:Fallback xmlns=""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82B36AC7-13E8-4681-91CC-EC2365111D5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12840" y="1944210"/>
                <a:ext cx="8566319" cy="1815882"/>
              </a:xfrm>
              <a:prstGeom prst="rect">
                <a:avLst/>
              </a:prstGeom>
              <a:blipFill>
                <a:blip r:embed="rId4"/>
                <a:stretch>
                  <a:fillRect l="-996" t="-3356" r="-925" b="-8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84934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642DED-E2DA-4EF6-9EFB-FB610C24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</a:t>
            </a:r>
            <a:r>
              <a:rPr lang="en-US" dirty="0"/>
              <a:t>hat effect do my actions have?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B9B66BC-FE6A-430A-9EA0-FAE369A3A9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How </a:t>
                </a:r>
                <a:r>
                  <a:rPr lang="de-DE" dirty="0" err="1"/>
                  <a:t>to</a:t>
                </a:r>
                <a:r>
                  <a:rPr lang="de-DE" dirty="0"/>
                  <a:t> bring in </a:t>
                </a:r>
                <a:r>
                  <a:rPr lang="de-DE" dirty="0" err="1"/>
                  <a:t>confidence</a:t>
                </a:r>
                <a:r>
                  <a:rPr lang="de-DE" dirty="0"/>
                  <a:t>?</a:t>
                </a:r>
              </a:p>
              <a:p>
                <a:r>
                  <a:rPr lang="de-DE" dirty="0"/>
                  <a:t>Before: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</m:oMath>
                </a14:m>
                <a:endParaRPr lang="en-US" dirty="0"/>
              </a:p>
              <a:p>
                <a:r>
                  <a:rPr lang="de-DE" dirty="0"/>
                  <a:t>N</a:t>
                </a:r>
                <a:r>
                  <a:rPr lang="en-US" dirty="0"/>
                  <a:t>ow: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de-DE" dirty="0"/>
                  <a:t>And </a:t>
                </a:r>
                <a:r>
                  <a:rPr lang="de-DE" dirty="0" err="1"/>
                  <a:t>now</a:t>
                </a:r>
                <a:r>
                  <a:rPr lang="de-DE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  <m:r>
                      <a:rPr lang="de-DE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de-DE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 is the confidence score!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B9B66BC-FE6A-430A-9EA0-FAE369A3A9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11430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342969-C7EA-4A97-933D-E6EB5F8A2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7027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14A1C-3940-4414-BBC1-A1743304B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Application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E22F45D-3E7E-4060-9E80-0E46202E4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Depression</a:t>
            </a:r>
          </a:p>
          <a:p>
            <a:r>
              <a:rPr lang="de-DE" dirty="0" err="1"/>
              <a:t>Social</a:t>
            </a:r>
            <a:r>
              <a:rPr lang="de-DE" dirty="0"/>
              <a:t> </a:t>
            </a:r>
            <a:r>
              <a:rPr lang="de-DE" dirty="0" err="1"/>
              <a:t>anxiety</a:t>
            </a:r>
            <a:endParaRPr lang="de-DE" dirty="0"/>
          </a:p>
          <a:p>
            <a:r>
              <a:rPr lang="de-DE" dirty="0" err="1"/>
              <a:t>Narcissism</a:t>
            </a:r>
            <a:endParaRPr lang="en-US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E825153-0134-46C5-A249-427AB0558B19}"/>
              </a:ext>
            </a:extLst>
          </p:cNvPr>
          <p:cNvSpPr/>
          <p:nvPr/>
        </p:nvSpPr>
        <p:spPr>
          <a:xfrm>
            <a:off x="4872147" y="1893990"/>
            <a:ext cx="6114613" cy="390508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de-DE" sz="2400" dirty="0">
                <a:solidFill>
                  <a:srgbClr val="FF0000"/>
                </a:solidFill>
              </a:rPr>
              <a:t>Cave!</a:t>
            </a:r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algn="ctr"/>
            <a:endParaRPr lang="de-DE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400" dirty="0" err="1">
                <a:solidFill>
                  <a:srgbClr val="FF0000"/>
                </a:solidFill>
              </a:rPr>
              <a:t>Would</a:t>
            </a:r>
            <a:r>
              <a:rPr lang="de-DE" sz="2400" dirty="0">
                <a:solidFill>
                  <a:srgbClr val="FF0000"/>
                </a:solidFill>
              </a:rPr>
              <a:t> </a:t>
            </a:r>
            <a:r>
              <a:rPr lang="de-DE" sz="2400" dirty="0" err="1">
                <a:solidFill>
                  <a:srgbClr val="FF0000"/>
                </a:solidFill>
              </a:rPr>
              <a:t>you</a:t>
            </a:r>
            <a:r>
              <a:rPr lang="de-DE" sz="2400" dirty="0">
                <a:solidFill>
                  <a:srgbClr val="FF0000"/>
                </a:solidFill>
              </a:rPr>
              <a:t> </a:t>
            </a:r>
            <a:r>
              <a:rPr lang="de-DE" sz="2400" dirty="0" err="1">
                <a:solidFill>
                  <a:srgbClr val="FF0000"/>
                </a:solidFill>
              </a:rPr>
              <a:t>act</a:t>
            </a:r>
            <a:r>
              <a:rPr lang="de-DE" sz="2400" dirty="0">
                <a:solidFill>
                  <a:srgbClr val="FF0000"/>
                </a:solidFill>
              </a:rPr>
              <a:t> </a:t>
            </a:r>
            <a:r>
              <a:rPr lang="de-DE" sz="2400" dirty="0" err="1">
                <a:solidFill>
                  <a:srgbClr val="FF0000"/>
                </a:solidFill>
              </a:rPr>
              <a:t>if</a:t>
            </a:r>
            <a:r>
              <a:rPr lang="de-DE" sz="2400" dirty="0">
                <a:solidFill>
                  <a:srgbClr val="FF0000"/>
                </a:solidFill>
              </a:rPr>
              <a:t> </a:t>
            </a:r>
            <a:r>
              <a:rPr lang="de-DE" sz="2400" dirty="0" err="1">
                <a:solidFill>
                  <a:srgbClr val="FF0000"/>
                </a:solidFill>
              </a:rPr>
              <a:t>you</a:t>
            </a:r>
            <a:r>
              <a:rPr lang="de-DE" sz="2400" dirty="0">
                <a:solidFill>
                  <a:srgbClr val="FF0000"/>
                </a:solidFill>
              </a:rPr>
              <a:t> </a:t>
            </a:r>
            <a:r>
              <a:rPr lang="de-DE" sz="2400" dirty="0" err="1">
                <a:solidFill>
                  <a:srgbClr val="FF0000"/>
                </a:solidFill>
              </a:rPr>
              <a:t>did</a:t>
            </a:r>
            <a:r>
              <a:rPr lang="de-DE" sz="2400" dirty="0">
                <a:solidFill>
                  <a:srgbClr val="FF0000"/>
                </a:solidFill>
              </a:rPr>
              <a:t> not </a:t>
            </a:r>
            <a:r>
              <a:rPr lang="de-DE" sz="2400" dirty="0" err="1">
                <a:solidFill>
                  <a:srgbClr val="FF0000"/>
                </a:solidFill>
              </a:rPr>
              <a:t>think</a:t>
            </a:r>
            <a:r>
              <a:rPr lang="de-DE" sz="2400" dirty="0">
                <a:solidFill>
                  <a:srgbClr val="FF0000"/>
                </a:solidFill>
              </a:rPr>
              <a:t> </a:t>
            </a:r>
            <a:r>
              <a:rPr lang="de-DE" sz="2400" dirty="0" err="1">
                <a:solidFill>
                  <a:srgbClr val="FF0000"/>
                </a:solidFill>
              </a:rPr>
              <a:t>it</a:t>
            </a:r>
            <a:r>
              <a:rPr lang="de-DE" sz="2400" dirty="0">
                <a:solidFill>
                  <a:srgbClr val="FF0000"/>
                </a:solidFill>
              </a:rPr>
              <a:t> </a:t>
            </a:r>
            <a:r>
              <a:rPr lang="de-DE" sz="2400" dirty="0" err="1">
                <a:solidFill>
                  <a:srgbClr val="FF0000"/>
                </a:solidFill>
              </a:rPr>
              <a:t>were</a:t>
            </a:r>
            <a:r>
              <a:rPr lang="de-DE" sz="2400" dirty="0">
                <a:solidFill>
                  <a:srgbClr val="FF0000"/>
                </a:solidFill>
              </a:rPr>
              <a:t> </a:t>
            </a:r>
            <a:r>
              <a:rPr lang="de-DE" sz="2400" dirty="0" err="1">
                <a:solidFill>
                  <a:srgbClr val="FF0000"/>
                </a:solidFill>
              </a:rPr>
              <a:t>effective</a:t>
            </a:r>
            <a:r>
              <a:rPr lang="de-DE" sz="2400" dirty="0">
                <a:solidFill>
                  <a:srgbClr val="FF0000"/>
                </a:solidFill>
              </a:rPr>
              <a:t>?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15C2604-875F-43DB-B0E8-E53D78F75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700" y="2370647"/>
            <a:ext cx="5121505" cy="211670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D3A8FD8-3AF3-4A3A-B11E-D43196A5DB96}"/>
              </a:ext>
            </a:extLst>
          </p:cNvPr>
          <p:cNvSpPr/>
          <p:nvPr/>
        </p:nvSpPr>
        <p:spPr>
          <a:xfrm>
            <a:off x="5368700" y="5399836"/>
            <a:ext cx="24065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Source:  </a:t>
            </a:r>
            <a:r>
              <a:rPr lang="en-US" dirty="0"/>
              <a:t>Bandura, 1977 </a:t>
            </a:r>
          </a:p>
        </p:txBody>
      </p:sp>
    </p:spTree>
    <p:extLst>
      <p:ext uri="{BB962C8B-B14F-4D97-AF65-F5344CB8AC3E}">
        <p14:creationId xmlns:p14="http://schemas.microsoft.com/office/powerpoint/2010/main" val="26131502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34C9FB-4B9E-46EB-A7CD-2C5D1C121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Strengths of our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DCE2446-4FB6-48F8-A373-6950692BC1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9"/>
                <a:ext cx="10515600" cy="4486274"/>
              </a:xfrm>
            </p:spPr>
            <p:txBody>
              <a:bodyPr/>
              <a:lstStyle/>
              <a:p>
                <a:r>
                  <a:rPr lang="de-DE" dirty="0"/>
                  <a:t> </a:t>
                </a:r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  <a:p>
                <a:r>
                  <a:rPr lang="de-DE" dirty="0" err="1"/>
                  <a:t>functionality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HGF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more</a:t>
                </a:r>
                <a:r>
                  <a:rPr lang="de-DE" dirty="0"/>
                  <a:t> </a:t>
                </a:r>
                <a:r>
                  <a:rPr lang="de-DE" dirty="0" err="1"/>
                  <a:t>options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tried</a:t>
                </a:r>
                <a:r>
                  <a:rPr lang="de-DE" dirty="0"/>
                  <a:t> out</a:t>
                </a:r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BDCE2446-4FB6-48F8-A373-6950692BC1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9"/>
                <a:ext cx="10515600" cy="4486274"/>
              </a:xfrm>
              <a:blipFill>
                <a:blip r:embed="rId2"/>
                <a:stretch>
                  <a:fillRect l="-1043" t="-19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" name="Grafik 29">
            <a:extLst>
              <a:ext uri="{FF2B5EF4-FFF2-40B4-BE49-F238E27FC236}">
                <a16:creationId xmlns:a16="http://schemas.microsoft.com/office/drawing/2014/main" id="{FCB1F144-2C4F-4AC3-8521-C24066AAA6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272" y="1690688"/>
            <a:ext cx="6773466" cy="259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79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2032FA-1CA5-498E-8B6B-D31721416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Weaknesses of our approach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9740AA76-E1D8-494D-B92E-65DF48E863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/>
              <a:t>Not a generative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anymore</a:t>
            </a:r>
            <a:r>
              <a:rPr lang="de-DE" dirty="0"/>
              <a:t>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Loss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core</a:t>
            </a:r>
            <a:r>
              <a:rPr lang="de-DE" dirty="0"/>
              <a:t> </a:t>
            </a:r>
            <a:r>
              <a:rPr lang="de-DE" dirty="0" err="1"/>
              <a:t>strengths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HGF!</a:t>
            </a:r>
          </a:p>
          <a:p>
            <a:pPr lvl="1"/>
            <a:endParaRPr lang="de-DE" dirty="0"/>
          </a:p>
          <a:p>
            <a:r>
              <a:rPr lang="de-DE" dirty="0"/>
              <a:t>But in </a:t>
            </a:r>
            <a:r>
              <a:rPr lang="de-DE" dirty="0" err="1"/>
              <a:t>principle</a:t>
            </a:r>
            <a:r>
              <a:rPr lang="de-DE" dirty="0"/>
              <a:t>,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invertible</a:t>
            </a:r>
            <a:r>
              <a:rPr lang="de-DE" dirty="0"/>
              <a:t>, </a:t>
            </a:r>
            <a:r>
              <a:rPr lang="de-DE" dirty="0" err="1"/>
              <a:t>right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1934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5B3C51-282C-4A8C-8281-737778178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Idea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A5A559-B0B1-4913-AFDB-7660B3DEE9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88" y="3429000"/>
            <a:ext cx="3932752" cy="280872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905BDD3-2ED9-47BC-89CD-402639A13D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544" y="1476974"/>
            <a:ext cx="4218877" cy="291464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488D73E-E208-4C3A-A462-BC33337A30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535" y="910771"/>
            <a:ext cx="3932751" cy="262183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B13160A-AD63-467B-AA12-4F27BA790F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668" y="4226343"/>
            <a:ext cx="4228810" cy="211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0921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3F3EB9-2F5F-4B78-9055-08B6F6D82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?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391507-A6BA-4E98-96F7-B8EEDDE66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predictive validity.</a:t>
            </a:r>
          </a:p>
          <a:p>
            <a:r>
              <a:rPr lang="en-US" dirty="0"/>
              <a:t>Modelling actual data…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…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Build</a:t>
            </a:r>
            <a:r>
              <a:rPr lang="de-DE" dirty="0"/>
              <a:t> and </a:t>
            </a:r>
            <a:r>
              <a:rPr lang="de-DE" dirty="0" err="1"/>
              <a:t>invert</a:t>
            </a:r>
            <a:r>
              <a:rPr lang="de-DE" dirty="0"/>
              <a:t> a generative </a:t>
            </a:r>
            <a:r>
              <a:rPr lang="de-DE" dirty="0" err="1"/>
              <a:t>model</a:t>
            </a:r>
            <a:r>
              <a:rPr lang="de-DE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7541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3AE0FD-F53E-473E-B28A-B66D40FB1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these problems?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A08ECF-CEDA-4931-97F5-B95934AE8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brain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?</a:t>
            </a:r>
          </a:p>
          <a:p>
            <a:r>
              <a:rPr lang="de-DE" dirty="0" err="1"/>
              <a:t>We</a:t>
            </a:r>
            <a:r>
              <a:rPr lang="de-DE" dirty="0"/>
              <a:t> must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capacity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models</a:t>
            </a:r>
            <a:r>
              <a:rPr lang="de-DE" dirty="0"/>
              <a:t> at </a:t>
            </a:r>
            <a:r>
              <a:rPr lang="de-DE" dirty="0" err="1"/>
              <a:t>once</a:t>
            </a:r>
            <a:r>
              <a:rPr lang="de-DE" dirty="0"/>
              <a:t> and also </a:t>
            </a:r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.</a:t>
            </a:r>
          </a:p>
          <a:p>
            <a:r>
              <a:rPr lang="de-DE" dirty="0" err="1"/>
              <a:t>How</a:t>
            </a:r>
            <a:r>
              <a:rPr lang="de-DE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282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E36D33-3A28-4E11-9BF3-06FAAAD0C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Sources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9E31B8-EC57-4930-B2E1-1B1F0A46D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Jimmy Wales during his lecture at the </a:t>
            </a:r>
            <a:r>
              <a:rPr lang="en-US" dirty="0" err="1">
                <a:hlinkClick r:id="rId2" tooltip="w:de:Paulinerkirche (Göttingen)"/>
              </a:rPr>
              <a:t>Paulinerkirche</a:t>
            </a:r>
            <a:r>
              <a:rPr lang="en-US" dirty="0"/>
              <a:t>, Göttingen</a:t>
            </a:r>
          </a:p>
          <a:p>
            <a:r>
              <a:rPr lang="de-DE" dirty="0"/>
              <a:t>L</a:t>
            </a:r>
            <a:r>
              <a:rPr lang="en-US" dirty="0" err="1"/>
              <a:t>ecture</a:t>
            </a:r>
            <a:r>
              <a:rPr lang="en-US" dirty="0"/>
              <a:t> slides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757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7A549FF8-0BF2-4A8F-AD3C-7F610B013468}"/>
              </a:ext>
            </a:extLst>
          </p:cNvPr>
          <p:cNvSpPr/>
          <p:nvPr/>
        </p:nvSpPr>
        <p:spPr>
          <a:xfrm>
            <a:off x="1061855" y="1943409"/>
            <a:ext cx="10068289" cy="12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2400" dirty="0"/>
              <a:t>   </a:t>
            </a:r>
            <a:r>
              <a:rPr lang="de-DE" sz="2400" dirty="0" err="1"/>
              <a:t>agent</a:t>
            </a:r>
            <a:endParaRPr lang="en-US"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A1330A0-A2BB-4E01-8C74-18AAC9CA6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Aim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DC7C8D-B94A-43C1-A83D-C4FED56E4A67}"/>
              </a:ext>
            </a:extLst>
          </p:cNvPr>
          <p:cNvSpPr/>
          <p:nvPr/>
        </p:nvSpPr>
        <p:spPr>
          <a:xfrm>
            <a:off x="3255951" y="2160642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internal </a:t>
            </a:r>
            <a:r>
              <a:rPr lang="de-DE" dirty="0" err="1"/>
              <a:t>model</a:t>
            </a:r>
            <a:endParaRPr lang="en-US" dirty="0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66DED959-3647-44C3-8E3F-087C0B512671}"/>
              </a:ext>
            </a:extLst>
          </p:cNvPr>
          <p:cNvSpPr/>
          <p:nvPr/>
        </p:nvSpPr>
        <p:spPr>
          <a:xfrm>
            <a:off x="1061856" y="4547332"/>
            <a:ext cx="10068288" cy="12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2400" dirty="0" err="1"/>
              <a:t>environment</a:t>
            </a:r>
            <a:endParaRPr lang="en-US" sz="24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847B04B-247B-491B-B38F-B83FEA300DF5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4282033" y="3119010"/>
            <a:ext cx="864762" cy="1751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F9BE1EC-3A6F-4EBF-808C-9DFDE7FCB956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5872345" y="3456130"/>
            <a:ext cx="0" cy="127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Ellipse 27">
            <a:extLst>
              <a:ext uri="{FF2B5EF4-FFF2-40B4-BE49-F238E27FC236}">
                <a16:creationId xmlns:a16="http://schemas.microsoft.com/office/drawing/2014/main" id="{CE94CC5E-90E9-4B71-B5E7-7A2524D79B7D}"/>
              </a:ext>
            </a:extLst>
          </p:cNvPr>
          <p:cNvSpPr/>
          <p:nvPr/>
        </p:nvSpPr>
        <p:spPr>
          <a:xfrm>
            <a:off x="4846263" y="4729737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variable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interest</a:t>
            </a:r>
            <a:endParaRPr lang="en-US" dirty="0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0F720874-10C4-4EDA-9704-E47E21BBE8B4}"/>
              </a:ext>
            </a:extLst>
          </p:cNvPr>
          <p:cNvSpPr/>
          <p:nvPr/>
        </p:nvSpPr>
        <p:spPr>
          <a:xfrm>
            <a:off x="8360770" y="4729737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external </a:t>
            </a:r>
            <a:r>
              <a:rPr lang="de-DE" dirty="0" err="1"/>
              <a:t>factors</a:t>
            </a:r>
            <a:endParaRPr lang="en-US" dirty="0"/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192B7520-5F38-43B8-AF07-362DF8B9B776}"/>
              </a:ext>
            </a:extLst>
          </p:cNvPr>
          <p:cNvCxnSpPr>
            <a:cxnSpLocks/>
            <a:stCxn id="32" idx="2"/>
            <a:endCxn id="28" idx="6"/>
          </p:cNvCxnSpPr>
          <p:nvPr/>
        </p:nvCxnSpPr>
        <p:spPr>
          <a:xfrm flipH="1">
            <a:off x="6898427" y="5208921"/>
            <a:ext cx="14623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feld 50">
            <a:extLst>
              <a:ext uri="{FF2B5EF4-FFF2-40B4-BE49-F238E27FC236}">
                <a16:creationId xmlns:a16="http://schemas.microsoft.com/office/drawing/2014/main" id="{EBA894D8-7BBA-4831-8A6B-BD3815992678}"/>
              </a:ext>
            </a:extLst>
          </p:cNvPr>
          <p:cNvSpPr txBox="1"/>
          <p:nvPr/>
        </p:nvSpPr>
        <p:spPr>
          <a:xfrm>
            <a:off x="3074467" y="3771369"/>
            <a:ext cx="1389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noisy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en-US" dirty="0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BF151530-FA1A-4A59-9169-BB7D20EAFA19}"/>
              </a:ext>
            </a:extLst>
          </p:cNvPr>
          <p:cNvSpPr txBox="1"/>
          <p:nvPr/>
        </p:nvSpPr>
        <p:spPr>
          <a:xfrm>
            <a:off x="5919134" y="3776769"/>
            <a:ext cx="165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action</a:t>
            </a:r>
            <a:r>
              <a:rPr lang="de-DE" dirty="0"/>
              <a:t>/</a:t>
            </a:r>
            <a:r>
              <a:rPr lang="de-DE" dirty="0" err="1"/>
              <a:t>control</a:t>
            </a:r>
            <a:endParaRPr lang="en-US" dirty="0"/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F69CC9B3-4674-457B-BD5A-401BA657516C}"/>
              </a:ext>
            </a:extLst>
          </p:cNvPr>
          <p:cNvSpPr/>
          <p:nvPr/>
        </p:nvSpPr>
        <p:spPr>
          <a:xfrm>
            <a:off x="6448742" y="2160642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en-US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0FA0AAE4-7652-4E3B-A366-FDD79C75B903}"/>
              </a:ext>
            </a:extLst>
          </p:cNvPr>
          <p:cNvCxnSpPr>
            <a:stCxn id="7" idx="6"/>
          </p:cNvCxnSpPr>
          <p:nvPr/>
        </p:nvCxnSpPr>
        <p:spPr>
          <a:xfrm>
            <a:off x="5308115" y="2639826"/>
            <a:ext cx="564230" cy="816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5D518C4-F96B-4B6C-B8EF-5B481757DA35}"/>
              </a:ext>
            </a:extLst>
          </p:cNvPr>
          <p:cNvCxnSpPr>
            <a:cxnSpLocks/>
          </p:cNvCxnSpPr>
          <p:nvPr/>
        </p:nvCxnSpPr>
        <p:spPr>
          <a:xfrm flipH="1">
            <a:off x="5872345" y="2639825"/>
            <a:ext cx="576398" cy="8163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732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32DB1C-6A0D-4841-8CDC-1976312FD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Allostatic</a:t>
            </a:r>
            <a:r>
              <a:rPr lang="de-DE" dirty="0"/>
              <a:t> </a:t>
            </a:r>
            <a:r>
              <a:rPr lang="de-DE" dirty="0" err="1"/>
              <a:t>control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0FAFEC1-FB26-46C3-84A0-ED32BDC2E0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63" y="2220179"/>
            <a:ext cx="5053471" cy="3245548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F537028C-4647-4A9E-ADF0-AD9660F2E7BA}"/>
                  </a:ext>
                </a:extLst>
              </p:cNvPr>
              <p:cNvSpPr txBox="1"/>
              <p:nvPr/>
            </p:nvSpPr>
            <p:spPr>
              <a:xfrm>
                <a:off x="5522995" y="1548564"/>
                <a:ext cx="6670609" cy="39171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𝑑𝑎𝑡𝑎</m:t>
                              </m:r>
                            </m:sub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de-DE" b="0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</m:e>
                      </m:d>
                      <m:r>
                        <a:rPr lang="de-DE" i="1">
                          <a:latin typeface="Cambria Math" panose="02040503050406030204" pitchFamily="18" charset="0"/>
                        </a:rPr>
                        <m:t>=(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|</m:t>
                      </m:r>
                      <m:r>
                        <m:rPr>
                          <m:nor/>
                        </m:rPr>
                        <a:rPr lang="de-DE" b="0" i="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m:rPr>
                          <m:nor/>
                        </m:rPr>
                        <a:rPr lang="de-DE" b="0" i="0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𝑝𝑟𝑖𝑜𝑟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,) </m:t>
                      </m:r>
                      <m:sSubSup>
                        <m:sSub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𝑝𝑟𝑖𝑜𝑟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endParaRPr lang="de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𝑆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sub>
                          </m:sSub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e>
                                  <m:sSub>
                                    <m:sSubPr>
                                      <m:ctrl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𝐻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</m:func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func>
                        <m:func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𝑝𝑟𝑖𝑜𝑟</m:t>
                              </m:r>
                            </m:sub>
                          </m:s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b>
                            <m:sSub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𝑝𝑟𝑖𝑜𝑟</m:t>
                              </m:r>
                            </m:sub>
                          </m:sSub>
                          <m:sSup>
                            <m:sSupPr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de-DE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de-DE" i="1">
                                      <a:latin typeface="Cambria Math" panose="02040503050406030204" pitchFamily="18" charset="0"/>
                                    </a:rPr>
                                    <m:t>𝑃𝐸</m:t>
                                  </m:r>
                                  <m:d>
                                    <m:dPr>
                                      <m:ctrlPr>
                                        <a:rPr lang="de-D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𝑐</m:t>
                      </m:r>
                    </m:oMath>
                  </m:oMathPara>
                </a14:m>
                <a:endParaRPr lang="de-DE" b="0" dirty="0"/>
              </a:p>
              <a:p>
                <a:endParaRPr lang="de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𝑃𝐸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≔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𝑝𝑟𝑖𝑜𝑟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num>
                        <m:den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𝑝𝑟𝑖𝑜𝑟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𝑃𝐸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num>
                        <m:den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de-DE" b="0" dirty="0"/>
              </a:p>
              <a:p>
                <a:endParaRPr lang="de-DE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⋅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b="0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F537028C-4647-4A9E-ADF0-AD9660F2E7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2995" y="1548564"/>
                <a:ext cx="6670609" cy="391716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hteck 2">
            <a:extLst>
              <a:ext uri="{FF2B5EF4-FFF2-40B4-BE49-F238E27FC236}">
                <a16:creationId xmlns:a16="http://schemas.microsoft.com/office/drawing/2014/main" id="{6CB5DD64-2548-4684-8C03-AC6C4A6F0C57}"/>
              </a:ext>
            </a:extLst>
          </p:cNvPr>
          <p:cNvSpPr/>
          <p:nvPr/>
        </p:nvSpPr>
        <p:spPr>
          <a:xfrm>
            <a:off x="738838" y="6123543"/>
            <a:ext cx="41035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Stephan et al. 2016, </a:t>
            </a:r>
            <a:r>
              <a:rPr lang="en-US" i="1" dirty="0"/>
              <a:t>Front. Hum. </a:t>
            </a:r>
            <a:r>
              <a:rPr lang="en-US" i="1" dirty="0" err="1"/>
              <a:t>Neurosci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211096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62FE8A6D-D1D3-402E-B06F-2416E7C9B3BA}"/>
              </a:ext>
            </a:extLst>
          </p:cNvPr>
          <p:cNvSpPr/>
          <p:nvPr/>
        </p:nvSpPr>
        <p:spPr>
          <a:xfrm>
            <a:off x="6631146" y="2272950"/>
            <a:ext cx="5374718" cy="890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dirty="0"/>
              <a:t>   </a:t>
            </a:r>
            <a:r>
              <a:rPr lang="de-DE" dirty="0" err="1"/>
              <a:t>agent</a:t>
            </a:r>
            <a:endParaRPr lang="en-US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92888623-54D1-47F6-B417-758ED9CF8D64}"/>
              </a:ext>
            </a:extLst>
          </p:cNvPr>
          <p:cNvSpPr/>
          <p:nvPr/>
        </p:nvSpPr>
        <p:spPr>
          <a:xfrm>
            <a:off x="6631144" y="4876873"/>
            <a:ext cx="5374719" cy="890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dirty="0" err="1"/>
              <a:t>environment</a:t>
            </a:r>
            <a:endParaRPr lang="en-US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CBD09F3-684B-4BD6-B5BC-9F81FFF43398}"/>
              </a:ext>
            </a:extLst>
          </p:cNvPr>
          <p:cNvCxnSpPr>
            <a:cxnSpLocks/>
            <a:stCxn id="10" idx="1"/>
            <a:endCxn id="15" idx="3"/>
          </p:cNvCxnSpPr>
          <p:nvPr/>
        </p:nvCxnSpPr>
        <p:spPr>
          <a:xfrm flipH="1" flipV="1">
            <a:off x="8653343" y="2947316"/>
            <a:ext cx="13075" cy="2145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E1A65D3-9904-43A9-BCA0-743F0784A816}"/>
              </a:ext>
            </a:extLst>
          </p:cNvPr>
          <p:cNvCxnSpPr>
            <a:cxnSpLocks/>
            <a:stCxn id="15" idx="5"/>
            <a:endCxn id="10" idx="7"/>
          </p:cNvCxnSpPr>
          <p:nvPr/>
        </p:nvCxnSpPr>
        <p:spPr>
          <a:xfrm>
            <a:off x="9583142" y="2947316"/>
            <a:ext cx="13075" cy="2145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Ellipse 9">
            <a:extLst>
              <a:ext uri="{FF2B5EF4-FFF2-40B4-BE49-F238E27FC236}">
                <a16:creationId xmlns:a16="http://schemas.microsoft.com/office/drawing/2014/main" id="{955208A6-52EA-4F67-900A-6D08C473CA17}"/>
              </a:ext>
            </a:extLst>
          </p:cNvPr>
          <p:cNvSpPr/>
          <p:nvPr/>
        </p:nvSpPr>
        <p:spPr>
          <a:xfrm>
            <a:off x="8473850" y="5002003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variable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interest</a:t>
            </a:r>
            <a:endParaRPr lang="en-US" sz="1400" dirty="0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B6AA7856-AB37-475A-A113-8C877DA1C010}"/>
              </a:ext>
            </a:extLst>
          </p:cNvPr>
          <p:cNvSpPr/>
          <p:nvPr/>
        </p:nvSpPr>
        <p:spPr>
          <a:xfrm>
            <a:off x="10308613" y="5002003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external </a:t>
            </a:r>
            <a:r>
              <a:rPr lang="de-DE" sz="1400" dirty="0" err="1"/>
              <a:t>factors</a:t>
            </a:r>
            <a:endParaRPr lang="en-US" sz="1400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B03CC83B-1847-409F-8C3F-46B178C19CD0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>
            <a:off x="9788785" y="5313753"/>
            <a:ext cx="5198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52FF95BA-7AFC-4D71-82CA-3D9AA128A29A}"/>
              </a:ext>
            </a:extLst>
          </p:cNvPr>
          <p:cNvSpPr txBox="1"/>
          <p:nvPr/>
        </p:nvSpPr>
        <p:spPr>
          <a:xfrm>
            <a:off x="7442755" y="3797823"/>
            <a:ext cx="1343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noisy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en-US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43B2582-C220-4CBA-A803-8F0537AA2360}"/>
              </a:ext>
            </a:extLst>
          </p:cNvPr>
          <p:cNvSpPr txBox="1"/>
          <p:nvPr/>
        </p:nvSpPr>
        <p:spPr>
          <a:xfrm>
            <a:off x="9804817" y="3785164"/>
            <a:ext cx="159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action</a:t>
            </a:r>
            <a:r>
              <a:rPr lang="de-DE" dirty="0"/>
              <a:t>/</a:t>
            </a:r>
            <a:r>
              <a:rPr lang="de-DE" dirty="0" err="1"/>
              <a:t>control</a:t>
            </a:r>
            <a:endParaRPr lang="en-US" dirty="0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439CD514-3889-4D78-BDDD-C82E4D00F583}"/>
              </a:ext>
            </a:extLst>
          </p:cNvPr>
          <p:cNvSpPr/>
          <p:nvPr/>
        </p:nvSpPr>
        <p:spPr>
          <a:xfrm>
            <a:off x="8460775" y="2415125"/>
            <a:ext cx="1314935" cy="6235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desired</a:t>
            </a:r>
            <a:r>
              <a:rPr lang="de-DE" sz="1400" dirty="0"/>
              <a:t> </a:t>
            </a:r>
            <a:r>
              <a:rPr lang="de-DE" sz="1400" dirty="0" err="1"/>
              <a:t>state</a:t>
            </a:r>
            <a:endParaRPr lang="en-US" sz="1400" dirty="0"/>
          </a:p>
        </p:txBody>
      </p:sp>
      <p:pic>
        <p:nvPicPr>
          <p:cNvPr id="25" name="Inhaltsplatzhalter 4">
            <a:extLst>
              <a:ext uri="{FF2B5EF4-FFF2-40B4-BE49-F238E27FC236}">
                <a16:creationId xmlns:a16="http://schemas.microsoft.com/office/drawing/2014/main" id="{14F109E8-2B01-4A30-A1BB-A305D5B3B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34" y="2217109"/>
            <a:ext cx="5053471" cy="3245548"/>
          </a:xfrm>
        </p:spPr>
      </p:pic>
      <p:sp>
        <p:nvSpPr>
          <p:cNvPr id="51" name="Titel 1">
            <a:extLst>
              <a:ext uri="{FF2B5EF4-FFF2-40B4-BE49-F238E27FC236}">
                <a16:creationId xmlns:a16="http://schemas.microsoft.com/office/drawing/2014/main" id="{9F103DCD-6529-4A41-9EEF-976E8CA1B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Problems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Rechteck 51">
                <a:extLst>
                  <a:ext uri="{FF2B5EF4-FFF2-40B4-BE49-F238E27FC236}">
                    <a16:creationId xmlns:a16="http://schemas.microsoft.com/office/drawing/2014/main" id="{861EDCDB-A33A-46F1-B6E2-3CF7897C2FD4}"/>
                  </a:ext>
                </a:extLst>
              </p:cNvPr>
              <p:cNvSpPr/>
              <p:nvPr/>
            </p:nvSpPr>
            <p:spPr>
              <a:xfrm>
                <a:off x="5626003" y="3643640"/>
                <a:ext cx="560176" cy="502593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6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</m:oMath>
                  </m:oMathPara>
                </a14:m>
                <a:endParaRPr lang="en-US" sz="6600" dirty="0"/>
              </a:p>
            </p:txBody>
          </p:sp>
        </mc:Choice>
        <mc:Fallback xmlns="">
          <p:sp>
            <p:nvSpPr>
              <p:cNvPr id="52" name="Rechteck 51">
                <a:extLst>
                  <a:ext uri="{FF2B5EF4-FFF2-40B4-BE49-F238E27FC236}">
                    <a16:creationId xmlns:a16="http://schemas.microsoft.com/office/drawing/2014/main" id="{861EDCDB-A33A-46F1-B6E2-3CF7897C2FD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6003" y="3643640"/>
                <a:ext cx="560176" cy="502593"/>
              </a:xfrm>
              <a:prstGeom prst="rect">
                <a:avLst/>
              </a:prstGeom>
              <a:blipFill>
                <a:blip r:embed="rId3"/>
                <a:stretch>
                  <a:fillRect l="-10638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hteck 15">
            <a:extLst>
              <a:ext uri="{FF2B5EF4-FFF2-40B4-BE49-F238E27FC236}">
                <a16:creationId xmlns:a16="http://schemas.microsoft.com/office/drawing/2014/main" id="{E5F49245-37C7-400D-8D5A-E91CCCA71F6E}"/>
              </a:ext>
            </a:extLst>
          </p:cNvPr>
          <p:cNvSpPr/>
          <p:nvPr/>
        </p:nvSpPr>
        <p:spPr>
          <a:xfrm>
            <a:off x="442629" y="6123543"/>
            <a:ext cx="41035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Stephan et al. 2016, </a:t>
            </a:r>
            <a:r>
              <a:rPr lang="en-US" i="1" dirty="0"/>
              <a:t>Front. Hum. </a:t>
            </a:r>
            <a:r>
              <a:rPr lang="en-US" i="1" dirty="0" err="1"/>
              <a:t>Neurosci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17775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7A549FF8-0BF2-4A8F-AD3C-7F610B013468}"/>
              </a:ext>
            </a:extLst>
          </p:cNvPr>
          <p:cNvSpPr/>
          <p:nvPr/>
        </p:nvSpPr>
        <p:spPr>
          <a:xfrm>
            <a:off x="1061855" y="1943409"/>
            <a:ext cx="10068289" cy="12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2400" dirty="0"/>
              <a:t>   </a:t>
            </a:r>
            <a:r>
              <a:rPr lang="de-DE" sz="2400" dirty="0" err="1"/>
              <a:t>agent</a:t>
            </a:r>
            <a:endParaRPr lang="en-US" sz="24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A1330A0-A2BB-4E01-8C74-18AAC9CA6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D9DC7C8D-B94A-43C1-A83D-C4FED56E4A67}"/>
              </a:ext>
            </a:extLst>
          </p:cNvPr>
          <p:cNvSpPr/>
          <p:nvPr/>
        </p:nvSpPr>
        <p:spPr>
          <a:xfrm>
            <a:off x="3255951" y="2160642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internal </a:t>
            </a:r>
            <a:r>
              <a:rPr lang="de-DE" dirty="0" err="1"/>
              <a:t>model</a:t>
            </a:r>
            <a:endParaRPr lang="en-US" dirty="0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66DED959-3647-44C3-8E3F-087C0B512671}"/>
              </a:ext>
            </a:extLst>
          </p:cNvPr>
          <p:cNvSpPr/>
          <p:nvPr/>
        </p:nvSpPr>
        <p:spPr>
          <a:xfrm>
            <a:off x="1061856" y="4547332"/>
            <a:ext cx="10068288" cy="12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z="2400" dirty="0" err="1"/>
              <a:t>environment</a:t>
            </a:r>
            <a:endParaRPr lang="en-US" sz="24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847B04B-247B-491B-B38F-B83FEA300DF5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4282033" y="3119010"/>
            <a:ext cx="864762" cy="1751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F9BE1EC-3A6F-4EBF-808C-9DFDE7FCB956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5871192" y="2639826"/>
            <a:ext cx="1153" cy="2089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Ellipse 27">
            <a:extLst>
              <a:ext uri="{FF2B5EF4-FFF2-40B4-BE49-F238E27FC236}">
                <a16:creationId xmlns:a16="http://schemas.microsoft.com/office/drawing/2014/main" id="{CE94CC5E-90E9-4B71-B5E7-7A2524D79B7D}"/>
              </a:ext>
            </a:extLst>
          </p:cNvPr>
          <p:cNvSpPr/>
          <p:nvPr/>
        </p:nvSpPr>
        <p:spPr>
          <a:xfrm>
            <a:off x="4846263" y="4729737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variable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interest</a:t>
            </a:r>
            <a:endParaRPr lang="en-US" dirty="0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0F720874-10C4-4EDA-9704-E47E21BBE8B4}"/>
              </a:ext>
            </a:extLst>
          </p:cNvPr>
          <p:cNvSpPr/>
          <p:nvPr/>
        </p:nvSpPr>
        <p:spPr>
          <a:xfrm>
            <a:off x="8360770" y="4729737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external </a:t>
            </a:r>
            <a:r>
              <a:rPr lang="de-DE" dirty="0" err="1"/>
              <a:t>factors</a:t>
            </a:r>
            <a:endParaRPr lang="en-US" dirty="0"/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192B7520-5F38-43B8-AF07-362DF8B9B776}"/>
              </a:ext>
            </a:extLst>
          </p:cNvPr>
          <p:cNvCxnSpPr>
            <a:cxnSpLocks/>
            <a:stCxn id="32" idx="2"/>
            <a:endCxn id="28" idx="6"/>
          </p:cNvCxnSpPr>
          <p:nvPr/>
        </p:nvCxnSpPr>
        <p:spPr>
          <a:xfrm flipH="1">
            <a:off x="6898427" y="5208921"/>
            <a:ext cx="14623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feld 50">
            <a:extLst>
              <a:ext uri="{FF2B5EF4-FFF2-40B4-BE49-F238E27FC236}">
                <a16:creationId xmlns:a16="http://schemas.microsoft.com/office/drawing/2014/main" id="{EBA894D8-7BBA-4831-8A6B-BD3815992678}"/>
              </a:ext>
            </a:extLst>
          </p:cNvPr>
          <p:cNvSpPr txBox="1"/>
          <p:nvPr/>
        </p:nvSpPr>
        <p:spPr>
          <a:xfrm>
            <a:off x="3074467" y="3771369"/>
            <a:ext cx="1389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noisy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en-US" dirty="0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BF151530-FA1A-4A59-9169-BB7D20EAFA19}"/>
              </a:ext>
            </a:extLst>
          </p:cNvPr>
          <p:cNvSpPr txBox="1"/>
          <p:nvPr/>
        </p:nvSpPr>
        <p:spPr>
          <a:xfrm>
            <a:off x="5919134" y="3776769"/>
            <a:ext cx="1653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action</a:t>
            </a:r>
            <a:r>
              <a:rPr lang="de-DE" dirty="0"/>
              <a:t>/</a:t>
            </a:r>
            <a:r>
              <a:rPr lang="de-DE" dirty="0" err="1"/>
              <a:t>control</a:t>
            </a:r>
            <a:endParaRPr lang="en-US" dirty="0"/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F69CC9B3-4674-457B-BD5A-401BA657516C}"/>
              </a:ext>
            </a:extLst>
          </p:cNvPr>
          <p:cNvSpPr/>
          <p:nvPr/>
        </p:nvSpPr>
        <p:spPr>
          <a:xfrm>
            <a:off x="6448742" y="2160642"/>
            <a:ext cx="2052164" cy="9583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en-US" dirty="0"/>
          </a:p>
        </p:txBody>
      </p:sp>
      <p:cxnSp>
        <p:nvCxnSpPr>
          <p:cNvPr id="61" name="Gerader Verbinder 60">
            <a:extLst>
              <a:ext uri="{FF2B5EF4-FFF2-40B4-BE49-F238E27FC236}">
                <a16:creationId xmlns:a16="http://schemas.microsoft.com/office/drawing/2014/main" id="{0F885733-87DC-4B43-8896-674D62AC6B34}"/>
              </a:ext>
            </a:extLst>
          </p:cNvPr>
          <p:cNvCxnSpPr>
            <a:cxnSpLocks/>
            <a:stCxn id="7" idx="6"/>
            <a:endCxn id="55" idx="2"/>
          </p:cNvCxnSpPr>
          <p:nvPr/>
        </p:nvCxnSpPr>
        <p:spPr>
          <a:xfrm>
            <a:off x="5308115" y="2639826"/>
            <a:ext cx="114062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3567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397A24-7858-4E5D-BB9B-C9DD5481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Problems in </a:t>
            </a:r>
            <a:r>
              <a:rPr lang="de-DE" dirty="0" err="1"/>
              <a:t>allostatic</a:t>
            </a:r>
            <a:r>
              <a:rPr lang="de-DE" dirty="0"/>
              <a:t> </a:t>
            </a:r>
            <a:r>
              <a:rPr lang="de-DE" dirty="0" err="1"/>
              <a:t>control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530A36-5C81-406F-AC7C-B24511123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Action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world</a:t>
            </a:r>
            <a:endParaRPr lang="de-DE" dirty="0"/>
          </a:p>
          <a:p>
            <a:pPr lvl="1"/>
            <a:r>
              <a:rPr lang="de-DE" dirty="0"/>
              <a:t>(</a:t>
            </a:r>
            <a:r>
              <a:rPr lang="de-DE" dirty="0" err="1"/>
              <a:t>equation</a:t>
            </a:r>
            <a:r>
              <a:rPr lang="de-DE" dirty="0"/>
              <a:t>: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precision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,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desire</a:t>
            </a:r>
            <a:r>
              <a:rPr lang="de-DE" dirty="0"/>
              <a:t>)</a:t>
            </a:r>
          </a:p>
          <a:p>
            <a:r>
              <a:rPr lang="de-DE" dirty="0"/>
              <a:t>=&gt; </a:t>
            </a:r>
            <a:r>
              <a:rPr lang="de-DE" dirty="0" err="1"/>
              <a:t>reacting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sensory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(</a:t>
            </a:r>
            <a:r>
              <a:rPr lang="de-DE" dirty="0" err="1"/>
              <a:t>image</a:t>
            </a:r>
            <a:r>
              <a:rPr lang="de-DE" dirty="0"/>
              <a:t>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370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230C01-76DF-4838-8F70-EEC043235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Simple </a:t>
            </a:r>
            <a:r>
              <a:rPr lang="de-DE" dirty="0" err="1"/>
              <a:t>perceptual</a:t>
            </a:r>
            <a:r>
              <a:rPr lang="de-DE" dirty="0"/>
              <a:t> </a:t>
            </a:r>
            <a:r>
              <a:rPr lang="de-DE" dirty="0" err="1"/>
              <a:t>inference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59D643-D6EF-43FD-9A47-51681FB52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74132"/>
            <a:ext cx="6124604" cy="4327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dirty="0"/>
              <a:t>Update </a:t>
            </a:r>
            <a:r>
              <a:rPr lang="de-DE" sz="2400" dirty="0" err="1"/>
              <a:t>equations</a:t>
            </a:r>
            <a:endParaRPr lang="de-DE" sz="2400" dirty="0"/>
          </a:p>
          <a:p>
            <a:pPr marL="0" indent="0">
              <a:buNone/>
            </a:pPr>
            <a:endParaRPr lang="de-DE" sz="2400" b="0" dirty="0"/>
          </a:p>
          <a:p>
            <a:pPr marL="0" indent="0">
              <a:buNone/>
            </a:pPr>
            <a:endParaRPr lang="de-DE" sz="2400" b="0" dirty="0"/>
          </a:p>
          <a:p>
            <a:endParaRPr lang="de-DE" b="0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hteck: abgerundete Ecken 3">
                <a:extLst>
                  <a:ext uri="{FF2B5EF4-FFF2-40B4-BE49-F238E27FC236}">
                    <a16:creationId xmlns:a16="http://schemas.microsoft.com/office/drawing/2014/main" id="{11A247FF-555D-4C05-AD3E-D8F5E3B89BF8}"/>
                  </a:ext>
                </a:extLst>
              </p:cNvPr>
              <p:cNvSpPr/>
              <p:nvPr/>
            </p:nvSpPr>
            <p:spPr>
              <a:xfrm>
                <a:off x="1771582" y="1868312"/>
                <a:ext cx="3788005" cy="1275882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20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de-DE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e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de-DE" sz="2200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de-DE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de-DE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  <m:r>
                            <a:rPr lang="de-DE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r>
                            <a:rPr lang="de-DE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de-DE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𝑑𝑎𝑡𝑎</m:t>
                              </m:r>
                            </m:sub>
                            <m:sup>
                              <m: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de-DE" sz="2200" dirty="0">
                  <a:ea typeface="Cambria Math" panose="02040503050406030204" pitchFamily="18" charset="0"/>
                </a:endParaRPr>
              </a:p>
              <a:p>
                <a:endParaRPr lang="de-DE" sz="2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200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de-DE" sz="22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2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2200" i="1">
                          <a:latin typeface="Cambria Math" panose="02040503050406030204" pitchFamily="18" charset="0"/>
                        </a:rPr>
                        <m:t>)= </m:t>
                      </m:r>
                      <m:r>
                        <a:rPr lang="de-DE" sz="2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de-DE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de-DE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de-DE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Sup>
                            <m:sSubSupPr>
                              <m:ctrlP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de-DE" sz="2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bSup>
                        </m:e>
                      </m:d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4" name="Rechteck: abgerundete Ecken 3">
                <a:extLst>
                  <a:ext uri="{FF2B5EF4-FFF2-40B4-BE49-F238E27FC236}">
                    <a16:creationId xmlns:a16="http://schemas.microsoft.com/office/drawing/2014/main" id="{11A247FF-555D-4C05-AD3E-D8F5E3B89BF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1582" y="1868312"/>
                <a:ext cx="3788005" cy="1275882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fik 5">
            <a:extLst>
              <a:ext uri="{FF2B5EF4-FFF2-40B4-BE49-F238E27FC236}">
                <a16:creationId xmlns:a16="http://schemas.microsoft.com/office/drawing/2014/main" id="{7FA36547-2869-48B6-B882-F69ECFAE5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793" y="2577677"/>
            <a:ext cx="2916684" cy="2440329"/>
          </a:xfrm>
          <a:prstGeom prst="rect">
            <a:avLst/>
          </a:prstGeom>
        </p:spPr>
      </p:pic>
      <p:sp>
        <p:nvSpPr>
          <p:cNvPr id="16" name="Freihandform: Form 15">
            <a:extLst>
              <a:ext uri="{FF2B5EF4-FFF2-40B4-BE49-F238E27FC236}">
                <a16:creationId xmlns:a16="http://schemas.microsoft.com/office/drawing/2014/main" id="{9E129857-1A91-4CE6-B434-B7168E24D79B}"/>
              </a:ext>
            </a:extLst>
          </p:cNvPr>
          <p:cNvSpPr/>
          <p:nvPr/>
        </p:nvSpPr>
        <p:spPr>
          <a:xfrm>
            <a:off x="6072733" y="2484934"/>
            <a:ext cx="2618060" cy="2938645"/>
          </a:xfrm>
          <a:custGeom>
            <a:avLst/>
            <a:gdLst>
              <a:gd name="connsiteX0" fmla="*/ 0 w 2618060"/>
              <a:gd name="connsiteY0" fmla="*/ 0 h 2938645"/>
              <a:gd name="connsiteX1" fmla="*/ 2617557 w 2618060"/>
              <a:gd name="connsiteY1" fmla="*/ 1179646 h 2938645"/>
              <a:gd name="connsiteX2" fmla="*/ 174504 w 2618060"/>
              <a:gd name="connsiteY2" fmla="*/ 2938645 h 2938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8060" h="2938645">
                <a:moveTo>
                  <a:pt x="0" y="0"/>
                </a:moveTo>
                <a:cubicBezTo>
                  <a:pt x="1294236" y="344936"/>
                  <a:pt x="2588473" y="689872"/>
                  <a:pt x="2617557" y="1179646"/>
                </a:cubicBezTo>
                <a:cubicBezTo>
                  <a:pt x="2646641" y="1669420"/>
                  <a:pt x="1410572" y="2304032"/>
                  <a:pt x="174504" y="2938645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hteck: abgerundete Ecken 17">
                <a:extLst>
                  <a:ext uri="{FF2B5EF4-FFF2-40B4-BE49-F238E27FC236}">
                    <a16:creationId xmlns:a16="http://schemas.microsoft.com/office/drawing/2014/main" id="{71438E08-D81E-452F-A03E-AA82651F6BED}"/>
                  </a:ext>
                </a:extLst>
              </p:cNvPr>
              <p:cNvSpPr/>
              <p:nvPr/>
            </p:nvSpPr>
            <p:spPr>
              <a:xfrm>
                <a:off x="1235170" y="4742554"/>
                <a:ext cx="4860830" cy="1553546"/>
              </a:xfrm>
              <a:prstGeom prst="roundRect">
                <a:avLst/>
              </a:prstGeom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de-DE" sz="22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sz="22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de-DE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de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200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de-DE" sz="2200" i="1">
                                  <a:latin typeface="Cambria Math" panose="02040503050406030204" pitchFamily="18" charset="0"/>
                                </a:rPr>
                                <m:t>𝑑𝑎𝑡𝑎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de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200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de-DE" sz="22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+ </m:t>
                          </m:r>
                          <m:sSub>
                            <m:sSubPr>
                              <m:ctrlPr>
                                <a:rPr lang="de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200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de-DE" sz="2200" i="1">
                                  <a:latin typeface="Cambria Math" panose="02040503050406030204" pitchFamily="18" charset="0"/>
                                </a:rPr>
                                <m:t>𝑑𝑎𝑡𝑎</m:t>
                              </m:r>
                            </m:sub>
                          </m:sSub>
                        </m:den>
                      </m:f>
                      <m:d>
                        <m:dPr>
                          <m:ctrlPr>
                            <a:rPr lang="de-DE" sz="2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de-DE" sz="22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de-DE" sz="2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200" i="1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de-DE" sz="22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de-DE" sz="2200" dirty="0"/>
              </a:p>
              <a:p>
                <a:endParaRPr lang="de-DE" sz="22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de-DE" sz="22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de-DE" sz="22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2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de-DE" sz="2200" i="1">
                              <a:latin typeface="Cambria Math" panose="02040503050406030204" pitchFamily="18" charset="0"/>
                            </a:rPr>
                            <m:t>𝑑𝑎𝑡𝑎</m:t>
                          </m:r>
                        </m:sub>
                      </m:sSub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18" name="Rechteck: abgerundete Ecken 17">
                <a:extLst>
                  <a:ext uri="{FF2B5EF4-FFF2-40B4-BE49-F238E27FC236}">
                    <a16:creationId xmlns:a16="http://schemas.microsoft.com/office/drawing/2014/main" id="{71438E08-D81E-452F-A03E-AA82651F6BE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5170" y="4742554"/>
                <a:ext cx="4860830" cy="1553546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609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862</Words>
  <Application>Microsoft Office PowerPoint</Application>
  <PresentationFormat>Breitbild</PresentationFormat>
  <Paragraphs>260</Paragraphs>
  <Slides>32</Slides>
  <Notes>7</Notes>
  <HiddenSlides>6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Wingdings</vt:lpstr>
      <vt:lpstr>Office</vt:lpstr>
      <vt:lpstr>Action in a dynamic environment</vt:lpstr>
      <vt:lpstr>PowerPoint-Präsentation</vt:lpstr>
      <vt:lpstr>Idea</vt:lpstr>
      <vt:lpstr>Aim</vt:lpstr>
      <vt:lpstr>Allostatic control</vt:lpstr>
      <vt:lpstr>Problems</vt:lpstr>
      <vt:lpstr>Problems</vt:lpstr>
      <vt:lpstr>Problems in allostatic control</vt:lpstr>
      <vt:lpstr>Simple perceptual inference</vt:lpstr>
      <vt:lpstr>Problems</vt:lpstr>
      <vt:lpstr>First solution</vt:lpstr>
      <vt:lpstr>Problems with this kind of learning</vt:lpstr>
      <vt:lpstr>PowerPoint-Präsentation</vt:lpstr>
      <vt:lpstr>PowerPoint-Präsentation</vt:lpstr>
      <vt:lpstr>Advantage</vt:lpstr>
      <vt:lpstr>Reminder</vt:lpstr>
      <vt:lpstr>PowerPoint-Präsentation</vt:lpstr>
      <vt:lpstr>In our case:</vt:lpstr>
      <vt:lpstr>Implementing action</vt:lpstr>
      <vt:lpstr>Implementing action</vt:lpstr>
      <vt:lpstr>PowerPoint-Präsentation</vt:lpstr>
      <vt:lpstr>Implementing action</vt:lpstr>
      <vt:lpstr>A good agent knows about her actions.</vt:lpstr>
      <vt:lpstr>Beliefs about effect of actions</vt:lpstr>
      <vt:lpstr>What effect do my actions have?</vt:lpstr>
      <vt:lpstr>Demo</vt:lpstr>
      <vt:lpstr>Application</vt:lpstr>
      <vt:lpstr>Strengths of our approach</vt:lpstr>
      <vt:lpstr>Weaknesses of our approach</vt:lpstr>
      <vt:lpstr>What would have been next?</vt:lpstr>
      <vt:lpstr>What about these problems?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Confidence</dc:title>
  <dc:creator>Marcel Graetz</dc:creator>
  <cp:lastModifiedBy>Fallulah Morrison</cp:lastModifiedBy>
  <cp:revision>42</cp:revision>
  <dcterms:created xsi:type="dcterms:W3CDTF">2018-05-31T08:55:58Z</dcterms:created>
  <dcterms:modified xsi:type="dcterms:W3CDTF">2018-06-01T09:48:15Z</dcterms:modified>
</cp:coreProperties>
</file>